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8" r:id="rId3"/>
    <p:sldId id="281" r:id="rId4"/>
    <p:sldId id="282" r:id="rId5"/>
    <p:sldId id="283" r:id="rId6"/>
    <p:sldId id="284" r:id="rId7"/>
  </p:sldIdLst>
  <p:sldSz cx="6858000" cy="9906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0000FF"/>
    <a:srgbClr val="7F76F6"/>
    <a:srgbClr val="93C8D9"/>
    <a:srgbClr val="C40808"/>
    <a:srgbClr val="D967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59" autoAdjust="0"/>
    <p:restoredTop sz="94595" autoAdjust="0"/>
  </p:normalViewPr>
  <p:slideViewPr>
    <p:cSldViewPr showGuides="1">
      <p:cViewPr varScale="1">
        <p:scale>
          <a:sx n="74" d="100"/>
          <a:sy n="74" d="100"/>
        </p:scale>
        <p:origin x="-1290" y="-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80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9514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8222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30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5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988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660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07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34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24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82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3A1FB-3A0D-4900-9583-949B98333C93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E6DC-43A6-4D0F-A6E9-F320C72FF6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049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sgeo.kigam.re.kr/" TargetMode="External"/><Relationship Id="rId3" Type="http://schemas.openxmlformats.org/officeDocument/2006/relationships/image" Target="../media/image5.gif"/><Relationship Id="rId7" Type="http://schemas.openxmlformats.org/officeDocument/2006/relationships/hyperlink" Target="mailto:ikari01@kigam.re.k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4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microsoft.com/office/2007/relationships/hdphoto" Target="../media/hdphoto1.wdp"/><Relationship Id="rId10" Type="http://schemas.openxmlformats.org/officeDocument/2006/relationships/image" Target="../media/image13.jpeg"/><Relationship Id="rId4" Type="http://schemas.openxmlformats.org/officeDocument/2006/relationships/image" Target="../media/image2.png"/><Relationship Id="rId9" Type="http://schemas.openxmlformats.org/officeDocument/2006/relationships/image" Target="../media/image12.jpe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85013" y="1692884"/>
            <a:ext cx="5483998" cy="1765933"/>
          </a:xfrm>
          <a:prstGeom prst="roundRect">
            <a:avLst>
              <a:gd name="adj" fmla="val 5091"/>
            </a:avLst>
          </a:prstGeom>
          <a:gradFill flip="none" rotWithShape="1">
            <a:gsLst>
              <a:gs pos="17000">
                <a:schemeClr val="accent1">
                  <a:lumMod val="20000"/>
                  <a:lumOff val="80000"/>
                </a:schemeClr>
              </a:gs>
              <a:gs pos="5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</a:ln>
          <a:scene3d>
            <a:camera prst="orthographicFront"/>
            <a:lightRig rig="contrasting" dir="t">
              <a:rot lat="0" lon="0" rev="2400000"/>
            </a:lightRig>
          </a:scene3d>
          <a:sp3d prstMaterial="plastic">
            <a:bevelT w="469900" h="234950"/>
            <a:bevelB w="57150"/>
            <a:extrusionClr>
              <a:schemeClr val="accent5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685013" y="2065176"/>
            <a:ext cx="5494724" cy="89359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64704" y="2137184"/>
            <a:ext cx="54726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자원공학과 지질학 대학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원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생을 위한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40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물리검층</a:t>
            </a:r>
            <a:r>
              <a:rPr lang="en-US" altLang="ko-KR" sz="240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이론과 해석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그리고 실습</a:t>
            </a:r>
            <a:endParaRPr lang="en-US" altLang="ko-KR" sz="23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204864" y="2958766"/>
            <a:ext cx="3991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2015. 07. 20.(</a:t>
            </a:r>
            <a:r>
              <a:rPr lang="ko-KR" altLang="en-US" sz="14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월</a:t>
            </a:r>
            <a:r>
              <a:rPr lang="en-US" altLang="ko-KR" sz="14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) ~ 07. 22.(</a:t>
            </a:r>
            <a:r>
              <a:rPr lang="ko-KR" altLang="en-US" sz="14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수</a:t>
            </a:r>
            <a:r>
              <a:rPr lang="en-US" altLang="ko-KR" sz="14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algn="r"/>
            <a:r>
              <a:rPr lang="ko-KR" altLang="en-US" sz="14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한국지질자원연구원 국제지질자원인재개발센터</a:t>
            </a:r>
            <a:endParaRPr lang="ko-KR" altLang="en-US" sz="14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208584"/>
            <a:ext cx="1917296" cy="262799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692696" y="1777144"/>
            <a:ext cx="5112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HY견고딕" panose="02030600000101010101" pitchFamily="18" charset="-127"/>
              </a:rPr>
              <a:t>Earth School</a:t>
            </a:r>
            <a:endParaRPr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ea typeface="HY견고딕" panose="02030600000101010101" pitchFamily="18" charset="-127"/>
            </a:endParaRPr>
          </a:p>
        </p:txBody>
      </p:sp>
      <p:pic>
        <p:nvPicPr>
          <p:cNvPr id="20" name="Picture 6" descr="D:\자료\아이콘\100-1\22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7192" y="3601014"/>
            <a:ext cx="576064" cy="5760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75" y="9489504"/>
            <a:ext cx="2100794" cy="288583"/>
          </a:xfrm>
          <a:prstGeom prst="rect">
            <a:avLst/>
          </a:prstGeom>
        </p:spPr>
      </p:pic>
      <p:sp>
        <p:nvSpPr>
          <p:cNvPr id="29" name="직사각형 28"/>
          <p:cNvSpPr/>
          <p:nvPr/>
        </p:nvSpPr>
        <p:spPr>
          <a:xfrm>
            <a:off x="1222941" y="3728864"/>
            <a:ext cx="51451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spc="-150" dirty="0" smtClean="0">
                <a:latin typeface="HY울릉도M" pitchFamily="18" charset="-127"/>
                <a:ea typeface="HY울릉도M" pitchFamily="18" charset="-127"/>
              </a:rPr>
              <a:t>교육 일정</a:t>
            </a:r>
            <a:endParaRPr lang="ko-KR" altLang="en-US" sz="1600" spc="-150" dirty="0"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126424"/>
              </p:ext>
            </p:extLst>
          </p:nvPr>
        </p:nvGraphicFramePr>
        <p:xfrm>
          <a:off x="679444" y="4177079"/>
          <a:ext cx="5500292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316"/>
                <a:gridCol w="936104"/>
                <a:gridCol w="3096344"/>
                <a:gridCol w="878528"/>
              </a:tblGrid>
              <a:tr h="1241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일 정</a:t>
                      </a:r>
                      <a:endParaRPr lang="ko-KR" altLang="en-US" sz="12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시 간</a:t>
                      </a:r>
                      <a:endParaRPr lang="ko-KR" altLang="en-US" sz="12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강의 내용</a:t>
                      </a:r>
                      <a:endParaRPr lang="ko-KR" altLang="en-US" sz="12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강 사</a:t>
                      </a:r>
                      <a:endParaRPr lang="ko-KR" altLang="en-US" sz="12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</a:tr>
              <a:tr h="216638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07.20.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월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10:30-12:10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교육 소개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물리검층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개론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공경검층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온도검층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황세호 박사</a:t>
                      </a:r>
                      <a:endParaRPr lang="en-US" altLang="ko-KR" sz="1000" dirty="0" smtClean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(KIGAM)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2166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12:10-13:10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중 식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200" dirty="0" smtClean="0"/>
                    </a:p>
                  </a:txBody>
                  <a:tcPr anchor="ctr"/>
                </a:tc>
              </a:tr>
              <a:tr h="2166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13:10-14:10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전기검층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</a:tr>
              <a:tr h="2166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14:10-15:10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방사능검층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</a:tr>
              <a:tr h="2166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15:10-16:10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음파검층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</a:tr>
              <a:tr h="2166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16:10-17:10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이미지검층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17:10-17:30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질의 응답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07.21.</a:t>
                      </a:r>
                    </a:p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화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09:00-09:30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교육 소개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신제현 박사</a:t>
                      </a:r>
                      <a:endParaRPr lang="en-US" altLang="ko-KR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(KIGAM)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09:30-12:10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물리검층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장비 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setting,</a:t>
                      </a:r>
                      <a:r>
                        <a:rPr lang="en-US" altLang="ko-KR" sz="1000" baseline="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baseline="0" dirty="0" err="1" smtClean="0">
                          <a:latin typeface="+mj-ea"/>
                          <a:ea typeface="+mj-ea"/>
                        </a:rPr>
                        <a:t>물리검층</a:t>
                      </a:r>
                      <a:r>
                        <a:rPr lang="ko-KR" altLang="en-US" sz="1000" baseline="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000" baseline="0" dirty="0" smtClean="0">
                          <a:latin typeface="+mj-ea"/>
                          <a:ea typeface="+mj-ea"/>
                        </a:rPr>
                        <a:t>calibration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12:10-13:10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중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식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13:10-14:10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전기검층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실습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14:10-15:10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방사능검층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실습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15:10-16:10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음파검층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실습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16:10-17:10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이미지검층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실습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17:10-17:30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질의 응답 및 정리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07.22.</a:t>
                      </a:r>
                    </a:p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수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09:00-12:10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물리검층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자료해석 이론 중심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: Open</a:t>
                      </a:r>
                      <a:r>
                        <a:rPr lang="en-US" altLang="ko-KR" sz="1000" baseline="0" dirty="0" smtClean="0">
                          <a:latin typeface="+mj-ea"/>
                          <a:ea typeface="+mj-ea"/>
                        </a:rPr>
                        <a:t> log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황세호 박사</a:t>
                      </a:r>
                      <a:endParaRPr lang="en-US" altLang="ko-KR" sz="1000" dirty="0" smtClean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(KIGAM)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12:10-13:10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중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식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13:10-15:10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물리검층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자료해석 사례 중심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: Open</a:t>
                      </a:r>
                      <a:r>
                        <a:rPr lang="en-US" altLang="ko-KR" sz="1000" baseline="0" dirty="0" smtClean="0">
                          <a:latin typeface="+mj-ea"/>
                          <a:ea typeface="+mj-ea"/>
                        </a:rPr>
                        <a:t> log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449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15:10-16:30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물리검층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자료처리 실습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1000" dirty="0" err="1" smtClean="0">
                          <a:latin typeface="+mj-ea"/>
                          <a:ea typeface="+mj-ea"/>
                        </a:rPr>
                        <a:t>평가판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S/W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11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16:30-17:00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질의 응답 및 정리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/>
        </p:nvSpPr>
        <p:spPr>
          <a:xfrm>
            <a:off x="876153" y="2360712"/>
            <a:ext cx="514513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dirty="0" smtClean="0">
                <a:latin typeface="HY울릉도M" pitchFamily="18" charset="-127"/>
                <a:ea typeface="HY울릉도M" pitchFamily="18" charset="-127"/>
              </a:rPr>
              <a:t>교육대상</a:t>
            </a:r>
            <a:r>
              <a:rPr lang="en-US" altLang="ko-KR" sz="130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1300" dirty="0" smtClean="0">
                <a:latin typeface="HY울릉도M" pitchFamily="18" charset="-127"/>
                <a:ea typeface="HY울릉도M" pitchFamily="18" charset="-127"/>
              </a:rPr>
              <a:t>인원</a:t>
            </a:r>
            <a:r>
              <a:rPr lang="en-US" altLang="ko-KR" sz="1300" dirty="0" smtClean="0"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sz="1300" dirty="0" smtClean="0">
                <a:latin typeface="HY울릉도M" pitchFamily="18" charset="-127"/>
                <a:ea typeface="HY울릉도M" pitchFamily="18" charset="-127"/>
              </a:rPr>
              <a:t>및 형태</a:t>
            </a:r>
            <a:endParaRPr lang="ko-KR" altLang="en-US" sz="13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208584"/>
            <a:ext cx="1917296" cy="262799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1236193" y="1856656"/>
            <a:ext cx="5145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참</a:t>
            </a:r>
            <a:r>
              <a:rPr lang="ko-KR" altLang="en-US" spc="-150" dirty="0">
                <a:latin typeface="HY울릉도M" pitchFamily="18" charset="-127"/>
                <a:ea typeface="HY울릉도M" pitchFamily="18" charset="-127"/>
              </a:rPr>
              <a:t>가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 안내</a:t>
            </a:r>
            <a:endParaRPr lang="ko-KR" altLang="en-US" spc="-15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1" name="Picture 2" descr="C:\Program Files\Microsoft Office\MEDIA\OFFICE14\Bullets\BD14866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245177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163591"/>
              </p:ext>
            </p:extLst>
          </p:nvPr>
        </p:nvGraphicFramePr>
        <p:xfrm>
          <a:off x="665731" y="2682260"/>
          <a:ext cx="5571581" cy="83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7165"/>
                <a:gridCol w="1200010"/>
                <a:gridCol w="642948"/>
                <a:gridCol w="1901458"/>
              </a:tblGrid>
              <a:tr h="211651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교 육 대 상</a:t>
                      </a:r>
                      <a:endParaRPr lang="ko-KR" altLang="en-US" sz="1100" b="0" kern="1200" spc="-15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교 육 형 태</a:t>
                      </a:r>
                      <a:endParaRPr lang="ko-KR" altLang="en-US" sz="1100" b="0" kern="1200" spc="-15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인 원</a:t>
                      </a:r>
                      <a:endParaRPr lang="ko-KR" altLang="en-US" sz="1100" b="0" kern="1200" spc="-15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장 소</a:t>
                      </a:r>
                      <a:endParaRPr lang="ko-KR" altLang="en-US" sz="1100" b="0" kern="1200" spc="-15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</a:tr>
              <a:tr h="526637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spc="0" dirty="0" smtClean="0"/>
                        <a:t>관련분야 대학</a:t>
                      </a:r>
                      <a:r>
                        <a:rPr lang="en-US" altLang="ko-KR" sz="1050" kern="1200" spc="0" dirty="0" smtClean="0"/>
                        <a:t>(</a:t>
                      </a:r>
                      <a:r>
                        <a:rPr lang="ko-KR" altLang="en-US" sz="1050" kern="1200" spc="0" dirty="0" smtClean="0"/>
                        <a:t>원</a:t>
                      </a:r>
                      <a:r>
                        <a:rPr lang="en-US" altLang="ko-KR" sz="1050" kern="1200" spc="0" dirty="0" smtClean="0"/>
                        <a:t>)</a:t>
                      </a:r>
                      <a:r>
                        <a:rPr lang="ko-KR" altLang="en-US" sz="1050" kern="1200" spc="0" dirty="0" smtClean="0"/>
                        <a:t>생</a:t>
                      </a:r>
                      <a:endParaRPr lang="en-US" altLang="ko-KR" sz="1050" b="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spc="0" dirty="0" smtClean="0"/>
                        <a:t>이론</a:t>
                      </a:r>
                      <a:r>
                        <a:rPr lang="en-US" altLang="ko-KR" sz="1050" kern="1200" spc="0" baseline="0" dirty="0" smtClean="0"/>
                        <a:t> </a:t>
                      </a:r>
                      <a:r>
                        <a:rPr lang="ko-KR" altLang="en-US" sz="1050" kern="1200" spc="0" baseline="0" dirty="0" smtClean="0"/>
                        <a:t>및 </a:t>
                      </a:r>
                      <a:r>
                        <a:rPr lang="ko-KR" altLang="en-US" sz="1050" kern="1200" spc="0" dirty="0" smtClean="0"/>
                        <a:t>실습</a:t>
                      </a:r>
                      <a:endParaRPr lang="en-US" altLang="ko-KR" sz="1050" b="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1200" spc="0" dirty="0" smtClean="0"/>
                        <a:t>40</a:t>
                      </a:r>
                      <a:r>
                        <a:rPr lang="ko-KR" altLang="en-US" sz="1050" kern="1200" spc="0" dirty="0" smtClean="0"/>
                        <a:t>명</a:t>
                      </a:r>
                      <a:endParaRPr lang="en-US" sz="1050" b="0" kern="1200" spc="0" dirty="0" smtClean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spc="0" dirty="0" smtClean="0"/>
                        <a:t>한국지질자원연구원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050" kern="1200" spc="0" dirty="0" smtClean="0"/>
                        <a:t>국제지질자원인재개발센터    </a:t>
                      </a:r>
                      <a:r>
                        <a:rPr lang="en-US" altLang="ko-KR" sz="1050" kern="1200" spc="0" dirty="0" smtClean="0"/>
                        <a:t>2</a:t>
                      </a:r>
                      <a:r>
                        <a:rPr lang="ko-KR" altLang="en-US" sz="1050" kern="1200" spc="0" dirty="0" smtClean="0"/>
                        <a:t>층 </a:t>
                      </a:r>
                      <a:r>
                        <a:rPr lang="ko-KR" altLang="en-US" sz="1050" kern="1200" spc="0" dirty="0" err="1" smtClean="0"/>
                        <a:t>아라룸</a:t>
                      </a:r>
                      <a:endParaRPr lang="en-US" altLang="ko-KR" sz="1050" b="0" kern="1200" spc="0" dirty="0" smtClean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5" name="Picture 2" descr="C:\Program Files\Microsoft Office\MEDIA\OFFICE14\Bullets\BD14866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389193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161852"/>
              </p:ext>
            </p:extLst>
          </p:nvPr>
        </p:nvGraphicFramePr>
        <p:xfrm>
          <a:off x="674285" y="4159999"/>
          <a:ext cx="5563027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515"/>
                <a:gridCol w="1008112"/>
                <a:gridCol w="1512168"/>
                <a:gridCol w="2088232"/>
              </a:tblGrid>
              <a:tr h="23843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숙박비 </a:t>
                      </a:r>
                      <a:r>
                        <a:rPr lang="en-US" altLang="ko-KR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(1</a:t>
                      </a:r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박 기준</a:t>
                      </a:r>
                      <a:r>
                        <a:rPr lang="en-US" altLang="ko-KR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ko-KR" altLang="en-US" sz="1100" b="0" kern="1200" spc="-15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식 비 </a:t>
                      </a:r>
                      <a:r>
                        <a:rPr lang="en-US" altLang="ko-KR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(1</a:t>
                      </a:r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식 기준</a:t>
                      </a:r>
                      <a:r>
                        <a:rPr lang="en-US" altLang="ko-KR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altLang="ko-KR" sz="1100" b="0" kern="1200" spc="-15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교육 </a:t>
                      </a:r>
                      <a:r>
                        <a:rPr lang="ko-KR" altLang="en-US" sz="1100" kern="1200" spc="-15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료</a:t>
                      </a:r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altLang="ko-KR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ko-KR" altLang="en-US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학생</a:t>
                      </a:r>
                      <a:r>
                        <a:rPr lang="en-US" altLang="ko-KR" sz="1100" kern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ko-KR" altLang="en-US" sz="1100" b="0" kern="1200" spc="-15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  <a:cs typeface="+mn-cs"/>
                      </a:endParaRPr>
                    </a:p>
                  </a:txBody>
                  <a:tcPr anchor="ctr"/>
                </a:tc>
              </a:tr>
              <a:tr h="22121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1</a:t>
                      </a:r>
                      <a:r>
                        <a:rPr lang="ko-KR" altLang="en-US" sz="1050" kern="1200" spc="0" dirty="0" smtClean="0"/>
                        <a:t>인</a:t>
                      </a:r>
                      <a:r>
                        <a:rPr lang="en-US" altLang="ko-KR" sz="1050" kern="1200" spc="0" dirty="0" smtClean="0"/>
                        <a:t>1</a:t>
                      </a:r>
                      <a:r>
                        <a:rPr lang="ko-KR" altLang="en-US" sz="1050" kern="1200" spc="0" dirty="0" smtClean="0"/>
                        <a:t>실</a:t>
                      </a:r>
                      <a:endParaRPr lang="en-US" altLang="ko-KR" sz="105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30,000</a:t>
                      </a:r>
                      <a:r>
                        <a:rPr lang="ko-KR" altLang="en-US" sz="1050" kern="1200" spc="0" dirty="0" smtClean="0"/>
                        <a:t>원</a:t>
                      </a:r>
                      <a:endParaRPr lang="en-US" altLang="ko-KR" sz="105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3,500</a:t>
                      </a:r>
                      <a:r>
                        <a:rPr lang="ko-KR" altLang="en-US" sz="1050" kern="1200" spc="0" dirty="0" smtClean="0"/>
                        <a:t>원</a:t>
                      </a:r>
                      <a:r>
                        <a:rPr lang="en-US" altLang="ko-KR" sz="1050" kern="1200" spc="0" dirty="0" smtClean="0"/>
                        <a:t>(1</a:t>
                      </a:r>
                      <a:r>
                        <a:rPr lang="ko-KR" altLang="en-US" sz="1050" kern="1200" spc="0" dirty="0" smtClean="0"/>
                        <a:t>식</a:t>
                      </a:r>
                      <a:r>
                        <a:rPr lang="en-US" altLang="ko-KR" sz="1050" kern="1200" spc="0" dirty="0" smtClean="0"/>
                        <a:t>)</a:t>
                      </a:r>
                      <a:endParaRPr lang="en-US" altLang="ko-KR" sz="1050" kern="1200" spc="0" dirty="0" smtClean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60,000</a:t>
                      </a:r>
                      <a:r>
                        <a:rPr lang="ko-KR" altLang="en-US" sz="1050" kern="1200" spc="0" dirty="0" smtClean="0"/>
                        <a:t>원</a:t>
                      </a:r>
                      <a:endParaRPr lang="en-US" altLang="ko-KR" sz="1050" kern="1200" spc="0" dirty="0" smtClean="0">
                        <a:solidFill>
                          <a:schemeClr val="tx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</a:tr>
              <a:tr h="198581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2</a:t>
                      </a:r>
                      <a:r>
                        <a:rPr lang="ko-KR" altLang="en-US" sz="1050" kern="1200" spc="0" dirty="0" smtClean="0"/>
                        <a:t>인</a:t>
                      </a:r>
                      <a:r>
                        <a:rPr lang="en-US" altLang="ko-KR" sz="1050" kern="1200" spc="0" dirty="0" smtClean="0"/>
                        <a:t>1</a:t>
                      </a:r>
                      <a:r>
                        <a:rPr lang="ko-KR" altLang="en-US" sz="1050" kern="1200" spc="0" dirty="0" smtClean="0"/>
                        <a:t>실</a:t>
                      </a:r>
                      <a:endParaRPr lang="en-US" altLang="ko-KR" sz="105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20,000</a:t>
                      </a:r>
                      <a:r>
                        <a:rPr lang="ko-KR" altLang="en-US" sz="1050" kern="1200" spc="0" dirty="0" smtClean="0"/>
                        <a:t>원</a:t>
                      </a:r>
                      <a:endParaRPr lang="en-US" altLang="ko-KR" sz="105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en-US" altLang="ko-KR" sz="900" kern="1200" spc="0" dirty="0">
                        <a:solidFill>
                          <a:schemeClr val="dk1"/>
                        </a:solidFill>
                        <a:latin typeface="Helvetica Narrow" pitchFamily="34" charset="0"/>
                        <a:ea typeface="-윤고딕120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900" spc="0" dirty="0" smtClean="0">
                        <a:latin typeface="Helvetica Narrow" pitchFamily="34" charset="0"/>
                        <a:ea typeface="-윤고딕120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" name="직사각형 36"/>
          <p:cNvSpPr/>
          <p:nvPr/>
        </p:nvSpPr>
        <p:spPr>
          <a:xfrm>
            <a:off x="620688" y="4987748"/>
            <a:ext cx="33123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 2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인 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실은 </a:t>
            </a:r>
            <a:r>
              <a:rPr lang="en-US" altLang="ko-KR" sz="1050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z="1050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인이 동시에 신청 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해야 사용가능</a:t>
            </a:r>
            <a:endParaRPr lang="ko-KR" altLang="en-US" sz="105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48" name="Picture 3" descr="D:\자료\아이콘\100-1\21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8930" y="1760374"/>
            <a:ext cx="547822" cy="54782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직사각형 22"/>
          <p:cNvSpPr/>
          <p:nvPr/>
        </p:nvSpPr>
        <p:spPr>
          <a:xfrm>
            <a:off x="876153" y="3823752"/>
            <a:ext cx="514513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dirty="0" smtClean="0">
                <a:latin typeface="HY울릉도M" pitchFamily="18" charset="-127"/>
                <a:ea typeface="HY울릉도M" pitchFamily="18" charset="-127"/>
              </a:rPr>
              <a:t>숙박비 및 </a:t>
            </a:r>
            <a:r>
              <a:rPr lang="ko-KR" altLang="en-US" sz="1300" dirty="0" err="1" smtClean="0">
                <a:latin typeface="HY울릉도M" pitchFamily="18" charset="-127"/>
                <a:ea typeface="HY울릉도M" pitchFamily="18" charset="-127"/>
              </a:rPr>
              <a:t>교육료</a:t>
            </a:r>
            <a:endParaRPr lang="ko-KR" altLang="en-US" sz="13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20688" y="5169846"/>
            <a:ext cx="49685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050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저소득층 자녀</a:t>
            </a:r>
            <a:r>
              <a:rPr lang="en-US" altLang="ko-KR" sz="1050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050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보훈대상자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050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장애인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은 무료 수강 가능 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대학원생에 한함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105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20688" y="5385870"/>
            <a:ext cx="561662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교육비에는 숙박비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식비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050" dirty="0" err="1" smtClean="0">
                <a:latin typeface="HY울릉도M" pitchFamily="18" charset="-127"/>
                <a:ea typeface="HY울릉도M" pitchFamily="18" charset="-127"/>
              </a:rPr>
              <a:t>이동비는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 제외됨</a:t>
            </a:r>
            <a:endParaRPr lang="en-US" altLang="ko-KR" sz="1050" dirty="0" smtClean="0"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105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   - 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식당 앞 </a:t>
            </a:r>
            <a:r>
              <a:rPr lang="ko-KR" altLang="en-US" sz="1050" dirty="0" err="1" smtClean="0">
                <a:latin typeface="HY울릉도M" pitchFamily="18" charset="-127"/>
                <a:ea typeface="HY울릉도M" pitchFamily="18" charset="-127"/>
              </a:rPr>
              <a:t>식권발매기에서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 식권 구입 후 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KIGAM 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직원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식당 이용 가능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(3,500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원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/1</a:t>
            </a:r>
            <a:r>
              <a:rPr lang="ko-KR" altLang="en-US" sz="1050" dirty="0" smtClean="0">
                <a:latin typeface="HY울릉도M" pitchFamily="18" charset="-127"/>
                <a:ea typeface="HY울릉도M" pitchFamily="18" charset="-127"/>
              </a:rPr>
              <a:t>식</a:t>
            </a:r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r>
              <a:rPr lang="en-US" altLang="ko-KR" sz="1050" dirty="0" smtClean="0">
                <a:latin typeface="HY울릉도M" pitchFamily="18" charset="-127"/>
                <a:ea typeface="HY울릉도M" pitchFamily="18" charset="-127"/>
              </a:rPr>
              <a:t>    - </a:t>
            </a:r>
            <a:r>
              <a:rPr lang="ko-KR" altLang="en-US" sz="1050" u="sng" dirty="0" smtClean="0">
                <a:latin typeface="HY울릉도M" pitchFamily="18" charset="-127"/>
                <a:ea typeface="HY울릉도M" pitchFamily="18" charset="-127"/>
              </a:rPr>
              <a:t>식권발매기 식권 영수증은 화면 오른쪽 하단에서 출력 가능</a:t>
            </a:r>
            <a:endParaRPr lang="ko-KR" altLang="en-US" sz="1050" u="sng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75" y="9489504"/>
            <a:ext cx="2100794" cy="288583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876153" y="7041232"/>
            <a:ext cx="514513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dirty="0" smtClean="0">
                <a:latin typeface="HY울릉도M" pitchFamily="18" charset="-127"/>
                <a:ea typeface="HY울릉도M" pitchFamily="18" charset="-127"/>
              </a:rPr>
              <a:t>교육대상자 안내</a:t>
            </a:r>
            <a:endParaRPr lang="ko-KR" altLang="en-US" sz="13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8" name="Picture 2" descr="C:\Program Files\Microsoft Office\MEDIA\OFFICE14\Bullets\BD14866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7130361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직사각형 38"/>
          <p:cNvSpPr/>
          <p:nvPr/>
        </p:nvSpPr>
        <p:spPr>
          <a:xfrm>
            <a:off x="876153" y="7689304"/>
            <a:ext cx="514513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dirty="0" smtClean="0">
                <a:latin typeface="HY울릉도M" pitchFamily="18" charset="-127"/>
                <a:ea typeface="HY울릉도M" pitchFamily="18" charset="-127"/>
              </a:rPr>
              <a:t>입금계좌 </a:t>
            </a:r>
            <a:r>
              <a:rPr lang="en-US" altLang="ko-KR" sz="11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11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입금 완료 후 최종 등록 확인 </a:t>
            </a:r>
            <a:endParaRPr lang="ko-KR" altLang="en-US" sz="1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40" name="Picture 2" descr="C:\Program Files\Microsoft Office\MEDIA\OFFICE14\Bullets\BD14866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7780362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727624"/>
              </p:ext>
            </p:extLst>
          </p:nvPr>
        </p:nvGraphicFramePr>
        <p:xfrm>
          <a:off x="693335" y="8036645"/>
          <a:ext cx="5615985" cy="846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086"/>
                <a:gridCol w="1584176"/>
                <a:gridCol w="1368152"/>
                <a:gridCol w="1458571"/>
              </a:tblGrid>
              <a:tr h="3276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입 금 은 행 명</a:t>
                      </a:r>
                      <a:endParaRPr lang="ko-KR" altLang="en-US" sz="1200" b="0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계 좌 번 호</a:t>
                      </a:r>
                      <a:endParaRPr lang="ko-KR" altLang="en-US" sz="1200" b="0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-15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예 금 주</a:t>
                      </a:r>
                      <a:endParaRPr lang="ko-KR" altLang="en-US" sz="1200" b="0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-15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입금자</a:t>
                      </a:r>
                      <a:endParaRPr lang="ko-KR" altLang="en-US" sz="1200" b="0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anchor="ctr"/>
                </a:tc>
              </a:tr>
              <a:tr h="518944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spc="0" dirty="0" smtClean="0"/>
                        <a:t>국민은행</a:t>
                      </a:r>
                      <a:endParaRPr lang="en-US" altLang="ko-KR" sz="105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488801-04-021523</a:t>
                      </a:r>
                      <a:endParaRPr lang="en-US" altLang="ko-KR" sz="1050" kern="1200" spc="0" dirty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1200" spc="0" dirty="0" smtClean="0"/>
                        <a:t>한국지질자원연구원</a:t>
                      </a:r>
                      <a:endParaRPr lang="en-US" sz="1050" kern="1200" spc="0" dirty="0" smtClean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spc="0" dirty="0" err="1" smtClean="0"/>
                        <a:t>기관명참가자이름</a:t>
                      </a:r>
                      <a:endParaRPr lang="ko-KR" altLang="en-US" sz="1050" kern="1200" spc="0" dirty="0" smtClean="0"/>
                    </a:p>
                    <a:p>
                      <a:pPr marL="0" algn="ctr" defTabSz="914400" rtl="0" eaLnBrk="1" latinLnBrk="1" hangingPunct="1"/>
                      <a:r>
                        <a:rPr lang="en-US" altLang="ko-KR" sz="1050" kern="1200" spc="0" dirty="0" smtClean="0"/>
                        <a:t>(</a:t>
                      </a:r>
                      <a:r>
                        <a:rPr lang="ko-KR" altLang="en-US" sz="1050" kern="1200" spc="0" dirty="0" smtClean="0"/>
                        <a:t>예</a:t>
                      </a:r>
                      <a:r>
                        <a:rPr lang="en-US" altLang="ko-KR" sz="1050" kern="1200" spc="0" dirty="0" smtClean="0"/>
                        <a:t>)</a:t>
                      </a:r>
                      <a:r>
                        <a:rPr lang="ko-KR" altLang="en-US" sz="1050" kern="1200" spc="0" dirty="0" err="1" smtClean="0"/>
                        <a:t>지질자원홍길동</a:t>
                      </a:r>
                      <a:endParaRPr lang="en-US" altLang="ko-KR" sz="1050" kern="1200" spc="0" dirty="0" smtClean="0">
                        <a:solidFill>
                          <a:schemeClr val="dk1"/>
                        </a:solidFill>
                        <a:latin typeface="HY그래픽" pitchFamily="18" charset="-127"/>
                        <a:ea typeface="HY그래픽" pitchFamily="18" charset="-127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2" name="직사각형 41"/>
          <p:cNvSpPr/>
          <p:nvPr/>
        </p:nvSpPr>
        <p:spPr>
          <a:xfrm>
            <a:off x="620687" y="8883249"/>
            <a:ext cx="561662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900" b="1" u="sng" dirty="0" err="1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기관명</a:t>
            </a:r>
            <a:r>
              <a:rPr lang="ko-KR" altLang="en-US" sz="900" dirty="0" err="1">
                <a:latin typeface="HY울릉도M" pitchFamily="18" charset="-127"/>
                <a:ea typeface="HY울릉도M" pitchFamily="18" charset="-127"/>
              </a:rPr>
              <a:t>으로</a:t>
            </a:r>
            <a:r>
              <a:rPr lang="ko-KR" altLang="en-US" sz="900" dirty="0">
                <a:latin typeface="HY울릉도M" pitchFamily="18" charset="-127"/>
                <a:ea typeface="HY울릉도M" pitchFamily="18" charset="-127"/>
              </a:rPr>
              <a:t> 입금하였을 경우 반드시 담당자에게 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연락 주시기 </a:t>
            </a:r>
            <a:r>
              <a:rPr lang="ko-KR" altLang="en-US" sz="900" dirty="0">
                <a:latin typeface="HY울릉도M" pitchFamily="18" charset="-127"/>
                <a:ea typeface="HY울릉도M" pitchFamily="18" charset="-127"/>
              </a:rPr>
              <a:t>바라며 교육비는 </a:t>
            </a:r>
            <a:r>
              <a:rPr lang="ko-KR" altLang="en-US" sz="900" b="1" u="sng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계좌입금만 가능</a:t>
            </a:r>
            <a:r>
              <a:rPr lang="ko-KR" altLang="en-US" sz="900" dirty="0">
                <a:latin typeface="HY울릉도M" pitchFamily="18" charset="-127"/>
                <a:ea typeface="HY울릉도M" pitchFamily="18" charset="-127"/>
              </a:rPr>
              <a:t>합니다</a:t>
            </a:r>
            <a:r>
              <a:rPr lang="en-US" altLang="ko-KR" sz="900" dirty="0">
                <a:latin typeface="HY울릉도M" pitchFamily="18" charset="-127"/>
                <a:ea typeface="HY울릉도M" pitchFamily="18" charset="-127"/>
              </a:rPr>
              <a:t>.</a:t>
            </a:r>
            <a:endParaRPr lang="ko-KR" altLang="en-US" sz="9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620687" y="9090661"/>
            <a:ext cx="561662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900" dirty="0" err="1" smtClean="0">
                <a:latin typeface="HY울릉도M" pitchFamily="18" charset="-127"/>
                <a:ea typeface="HY울릉도M" pitchFamily="18" charset="-127"/>
              </a:rPr>
              <a:t>신청시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900" b="1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영수증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 발급 </a:t>
            </a:r>
            <a:r>
              <a:rPr lang="ko-KR" altLang="en-US" sz="900" dirty="0">
                <a:latin typeface="HY울릉도M" pitchFamily="18" charset="-127"/>
                <a:ea typeface="HY울릉도M" pitchFamily="18" charset="-127"/>
              </a:rPr>
              <a:t>및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900" b="1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계산서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 발행 가능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단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 교육기간 내에 한함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.  </a:t>
            </a:r>
            <a:r>
              <a:rPr lang="ko-KR" altLang="en-US" sz="900" b="1" u="sng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사업자등록증</a:t>
            </a:r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 사본 </a:t>
            </a:r>
            <a:r>
              <a:rPr lang="ko-KR" altLang="en-US" sz="900" dirty="0" err="1" smtClean="0">
                <a:latin typeface="HY울릉도M" pitchFamily="18" charset="-127"/>
                <a:ea typeface="HY울릉도M" pitchFamily="18" charset="-127"/>
              </a:rPr>
              <a:t>송부시</a:t>
            </a:r>
            <a:r>
              <a:rPr lang="en-US" altLang="ko-KR" sz="900" dirty="0" smtClean="0"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9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692696" y="7329264"/>
            <a:ext cx="55321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※</a:t>
            </a:r>
            <a:r>
              <a:rPr lang="en-US" altLang="ko-KR" sz="11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접수 마감 후 교육대상자에 한해 개별 연락</a:t>
            </a:r>
            <a:r>
              <a:rPr lang="en-US" altLang="ko-KR" sz="110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교육대상자는 아래 계좌로 입금</a:t>
            </a:r>
            <a:r>
              <a:rPr lang="en-US" altLang="ko-KR" sz="1100" dirty="0" smtClean="0"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11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80241" y="5889926"/>
            <a:ext cx="5472608" cy="108491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100" dirty="0" err="1" smtClean="0">
                <a:latin typeface="HY울릉도M" pitchFamily="18" charset="-127"/>
                <a:ea typeface="HY울릉도M" pitchFamily="18" charset="-127"/>
              </a:rPr>
              <a:t>이메일</a:t>
            </a: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 및 팩스 신청 </a:t>
            </a:r>
            <a:r>
              <a:rPr lang="en-US" altLang="ko-KR" sz="100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1000" dirty="0" smtClean="0">
                <a:latin typeface="HY울릉도M" pitchFamily="18" charset="-127"/>
                <a:ea typeface="HY울릉도M" pitchFamily="18" charset="-127"/>
              </a:rPr>
              <a:t>문</a:t>
            </a:r>
            <a:r>
              <a:rPr lang="ko-KR" altLang="en-US" sz="1000" dirty="0">
                <a:latin typeface="HY울릉도M" pitchFamily="18" charset="-127"/>
                <a:ea typeface="HY울릉도M" pitchFamily="18" charset="-127"/>
              </a:rPr>
              <a:t>의</a:t>
            </a:r>
            <a:r>
              <a:rPr lang="ko-KR" altLang="en-US" sz="1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0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000" dirty="0" smtClean="0">
                <a:latin typeface="HY울릉도M" pitchFamily="18" charset="-127"/>
                <a:ea typeface="HY울릉도M" pitchFamily="18" charset="-127"/>
              </a:rPr>
              <a:t>이윤수  ☎ </a:t>
            </a:r>
            <a:r>
              <a:rPr lang="en-US" altLang="ko-KR" sz="1000" dirty="0" smtClean="0">
                <a:latin typeface="HY울릉도M" pitchFamily="18" charset="-127"/>
                <a:ea typeface="HY울릉도M" pitchFamily="18" charset="-127"/>
              </a:rPr>
              <a:t>042-868-3714)</a:t>
            </a:r>
            <a:endParaRPr lang="en-US" altLang="ko-KR" sz="1000" dirty="0">
              <a:latin typeface="HY울릉도M" pitchFamily="18" charset="-127"/>
              <a:ea typeface="HY울릉도M" pitchFamily="18" charset="-127"/>
            </a:endParaRPr>
          </a:p>
          <a:p>
            <a:pPr marL="628650" lvl="1"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000" dirty="0" smtClean="0">
                <a:latin typeface="HY울릉도M" pitchFamily="18" charset="-127"/>
                <a:ea typeface="HY울릉도M" pitchFamily="18" charset="-127"/>
              </a:rPr>
              <a:t>교육신청서 작성 후</a:t>
            </a:r>
            <a:r>
              <a:rPr lang="ko-KR" altLang="en-US" sz="1000" dirty="0" smtClean="0">
                <a:solidFill>
                  <a:srgbClr val="0000FF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000" b="1" dirty="0" smtClean="0">
                <a:hlinkClick r:id="rId7"/>
              </a:rPr>
              <a:t>ikari01@kigam.re.kr</a:t>
            </a:r>
            <a:endParaRPr lang="en-US" altLang="ko-KR" sz="1000" b="1" dirty="0" smtClean="0"/>
          </a:p>
          <a:p>
            <a:pPr marL="628650" lvl="1"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1000" dirty="0" smtClean="0">
                <a:latin typeface="HY울릉도M" pitchFamily="18" charset="-127"/>
                <a:ea typeface="HY울릉도M" pitchFamily="18" charset="-127"/>
              </a:rPr>
              <a:t>FAX </a:t>
            </a:r>
            <a:r>
              <a:rPr lang="en-US" altLang="ko-KR" sz="1000" dirty="0" smtClean="0">
                <a:latin typeface="HY울릉도M" pitchFamily="18" charset="-127"/>
                <a:ea typeface="HY울릉도M" pitchFamily="18" charset="-127"/>
              </a:rPr>
              <a:t>042-868-3432 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1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1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홈페이지 </a:t>
            </a:r>
            <a:r>
              <a:rPr lang="en-US" altLang="ko-KR" sz="11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en-US" altLang="ko-KR" sz="11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  <a:hlinkClick r:id="rId8"/>
              </a:rPr>
              <a:t>http://isgeo.kigam.re.kr</a:t>
            </a:r>
            <a:r>
              <a:rPr lang="en-US" altLang="ko-KR" sz="11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en-US" altLang="ko-KR" sz="11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  <a:hlinkClick r:id="rId8"/>
              </a:rPr>
              <a:t>http://www.kigam.re.kr</a:t>
            </a:r>
            <a:endParaRPr lang="en-US" altLang="ko-KR" sz="11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043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75" y="9489504"/>
            <a:ext cx="2100794" cy="288583"/>
          </a:xfrm>
          <a:prstGeom prst="rect">
            <a:avLst/>
          </a:prstGeom>
        </p:spPr>
      </p:pic>
      <p:pic>
        <p:nvPicPr>
          <p:cNvPr id="30" name="Picture 4" descr="D:\자료\아이콘\100-1\12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56340" y="1577661"/>
            <a:ext cx="544165" cy="5441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7" name="직사각형 36"/>
          <p:cNvSpPr/>
          <p:nvPr/>
        </p:nvSpPr>
        <p:spPr>
          <a:xfrm>
            <a:off x="1251910" y="1640632"/>
            <a:ext cx="5072459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dirty="0">
                <a:latin typeface="HY울릉도M" pitchFamily="18" charset="-127"/>
                <a:ea typeface="HY울릉도M" pitchFamily="18" charset="-127"/>
              </a:rPr>
              <a:t>자원개발전문가양성을 위한 최적의 교육환경 제공</a:t>
            </a:r>
            <a:endParaRPr lang="en-US" altLang="ko-KR" sz="13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208584"/>
            <a:ext cx="1917296" cy="262799"/>
          </a:xfrm>
          <a:prstGeom prst="rect">
            <a:avLst/>
          </a:prstGeom>
        </p:spPr>
      </p:pic>
      <p:pic>
        <p:nvPicPr>
          <p:cNvPr id="40" name="그림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/>
          <a:stretch/>
        </p:blipFill>
        <p:spPr>
          <a:xfrm>
            <a:off x="495989" y="2270766"/>
            <a:ext cx="2918954" cy="2132577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>
          <a:xfrm>
            <a:off x="3460127" y="3022287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34" charset="0"/>
              </a:rPr>
              <a:t>국제회의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34" charset="0"/>
              </a:rPr>
              <a:t>-</a:t>
            </a:r>
            <a:r>
              <a:rPr lang="ko-KR" altLang="en-US" sz="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34" charset="0"/>
              </a:rPr>
              <a:t>누리홀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34" charset="0"/>
              </a:rPr>
              <a:t>(108</a:t>
            </a:r>
            <a:r>
              <a:rPr lang="ko-KR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34" charset="0"/>
              </a:rPr>
              <a:t>석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34" charset="0"/>
              </a:rPr>
              <a:t>)</a:t>
            </a:r>
            <a:endParaRPr lang="en-US" altLang="ko-KR" sz="800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34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933662" y="3021134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latin typeface="Helvetica" pitchFamily="34" charset="0"/>
              </a:rPr>
              <a:t>멀티미디어</a:t>
            </a:r>
            <a:r>
              <a:rPr lang="en-US" altLang="ko-KR" sz="800" dirty="0" smtClean="0">
                <a:latin typeface="Helvetica" pitchFamily="34" charset="0"/>
              </a:rPr>
              <a:t>-</a:t>
            </a:r>
            <a:r>
              <a:rPr lang="ko-KR" altLang="en-US" sz="800" b="1" dirty="0" smtClean="0">
                <a:latin typeface="Helvetica" pitchFamily="34" charset="0"/>
              </a:rPr>
              <a:t>아라</a:t>
            </a:r>
            <a:r>
              <a:rPr lang="en-US" altLang="ko-KR" sz="800" dirty="0" smtClean="0">
                <a:latin typeface="Helvetica" pitchFamily="34" charset="0"/>
              </a:rPr>
              <a:t>(40</a:t>
            </a:r>
            <a:r>
              <a:rPr lang="ko-KR" altLang="en-US" sz="800" dirty="0" smtClean="0">
                <a:latin typeface="Helvetica" pitchFamily="34" charset="0"/>
              </a:rPr>
              <a:t>석</a:t>
            </a:r>
            <a:r>
              <a:rPr lang="en-US" altLang="ko-KR" sz="800" dirty="0" smtClean="0">
                <a:latin typeface="Helvetica" pitchFamily="34" charset="0"/>
              </a:rPr>
              <a:t>)</a:t>
            </a:r>
            <a:endParaRPr lang="en-US" altLang="ko-KR" sz="800" dirty="0">
              <a:latin typeface="Helvetica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460127" y="4373291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latin typeface="Helvetica" pitchFamily="34" charset="0"/>
              </a:rPr>
              <a:t>다용도실습</a:t>
            </a:r>
            <a:r>
              <a:rPr lang="en-US" altLang="ko-KR" sz="800" dirty="0" smtClean="0">
                <a:latin typeface="Helvetica" pitchFamily="34" charset="0"/>
              </a:rPr>
              <a:t>-</a:t>
            </a:r>
            <a:r>
              <a:rPr lang="ko-KR" altLang="en-US" sz="800" b="1" dirty="0" err="1" smtClean="0">
                <a:latin typeface="Helvetica" pitchFamily="34" charset="0"/>
              </a:rPr>
              <a:t>미리내</a:t>
            </a:r>
            <a:r>
              <a:rPr lang="en-US" altLang="ko-KR" sz="800" dirty="0" smtClean="0">
                <a:latin typeface="Helvetica" pitchFamily="34" charset="0"/>
              </a:rPr>
              <a:t>(50</a:t>
            </a:r>
            <a:r>
              <a:rPr lang="ko-KR" altLang="en-US" sz="800" dirty="0" smtClean="0">
                <a:latin typeface="Helvetica" pitchFamily="34" charset="0"/>
              </a:rPr>
              <a:t>석</a:t>
            </a:r>
            <a:r>
              <a:rPr lang="en-US" altLang="ko-KR" sz="800" dirty="0" smtClean="0">
                <a:latin typeface="Helvetica" pitchFamily="34" charset="0"/>
              </a:rPr>
              <a:t>)</a:t>
            </a:r>
            <a:endParaRPr lang="en-US" altLang="ko-KR" sz="800" dirty="0">
              <a:latin typeface="Helvetica" pitchFamily="34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4933662" y="4372138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err="1" smtClean="0">
                <a:latin typeface="Helvetica" pitchFamily="34" charset="0"/>
              </a:rPr>
              <a:t>소그룹강의</a:t>
            </a:r>
            <a:r>
              <a:rPr lang="en-US" altLang="ko-KR" sz="800" dirty="0" smtClean="0">
                <a:latin typeface="Helvetica" pitchFamily="34" charset="0"/>
              </a:rPr>
              <a:t>-</a:t>
            </a:r>
            <a:r>
              <a:rPr lang="ko-KR" altLang="en-US" sz="800" b="1" dirty="0" smtClean="0">
                <a:latin typeface="Helvetica" pitchFamily="34" charset="0"/>
              </a:rPr>
              <a:t>마루</a:t>
            </a:r>
            <a:r>
              <a:rPr lang="en-US" altLang="ko-KR" sz="800" dirty="0" smtClean="0">
                <a:latin typeface="Helvetica" pitchFamily="34" charset="0"/>
              </a:rPr>
              <a:t>(20</a:t>
            </a:r>
            <a:r>
              <a:rPr lang="ko-KR" altLang="en-US" sz="800" dirty="0" smtClean="0">
                <a:latin typeface="Helvetica" pitchFamily="34" charset="0"/>
              </a:rPr>
              <a:t>석</a:t>
            </a:r>
            <a:r>
              <a:rPr lang="en-US" altLang="ko-KR" sz="800" dirty="0" smtClean="0">
                <a:latin typeface="Helvetica" pitchFamily="34" charset="0"/>
              </a:rPr>
              <a:t>)</a:t>
            </a:r>
            <a:endParaRPr lang="en-US" altLang="ko-KR" sz="800" dirty="0">
              <a:latin typeface="Helvetica" pitchFamily="34" charset="0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3460127" y="5741443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latin typeface="Helvetica" pitchFamily="34" charset="0"/>
              </a:rPr>
              <a:t>소회의실</a:t>
            </a:r>
            <a:r>
              <a:rPr lang="en-US" altLang="ko-KR" sz="800" dirty="0" smtClean="0">
                <a:latin typeface="Helvetica" pitchFamily="34" charset="0"/>
              </a:rPr>
              <a:t>-</a:t>
            </a:r>
            <a:r>
              <a:rPr lang="ko-KR" altLang="en-US" sz="800" b="1" dirty="0" smtClean="0">
                <a:latin typeface="Helvetica" pitchFamily="34" charset="0"/>
              </a:rPr>
              <a:t>가람</a:t>
            </a:r>
            <a:r>
              <a:rPr lang="en-US" altLang="ko-KR" sz="800" dirty="0" smtClean="0">
                <a:latin typeface="Helvetica" pitchFamily="34" charset="0"/>
              </a:rPr>
              <a:t>(16</a:t>
            </a:r>
            <a:r>
              <a:rPr lang="ko-KR" altLang="en-US" sz="800" dirty="0" smtClean="0">
                <a:latin typeface="Helvetica" pitchFamily="34" charset="0"/>
              </a:rPr>
              <a:t>석</a:t>
            </a:r>
            <a:r>
              <a:rPr lang="en-US" altLang="ko-KR" sz="800" dirty="0" smtClean="0">
                <a:latin typeface="Helvetica" pitchFamily="34" charset="0"/>
              </a:rPr>
              <a:t>)</a:t>
            </a:r>
            <a:endParaRPr lang="en-US" altLang="ko-KR" sz="800" dirty="0">
              <a:latin typeface="Helvetica" pitchFamily="34" charset="0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4933662" y="5740290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latin typeface="Helvetica" pitchFamily="34" charset="0"/>
              </a:rPr>
              <a:t>화상강의</a:t>
            </a:r>
            <a:r>
              <a:rPr lang="en-US" altLang="ko-KR" sz="800" dirty="0" smtClean="0">
                <a:latin typeface="Helvetica" pitchFamily="34" charset="0"/>
              </a:rPr>
              <a:t>-</a:t>
            </a:r>
            <a:r>
              <a:rPr lang="ko-KR" altLang="en-US" sz="800" b="1" dirty="0" err="1" smtClean="0">
                <a:latin typeface="Helvetica" pitchFamily="34" charset="0"/>
              </a:rPr>
              <a:t>들샘</a:t>
            </a:r>
            <a:r>
              <a:rPr lang="en-US" altLang="ko-KR" sz="800" dirty="0" smtClean="0">
                <a:latin typeface="Helvetica" pitchFamily="34" charset="0"/>
              </a:rPr>
              <a:t>(12</a:t>
            </a:r>
            <a:r>
              <a:rPr lang="ko-KR" altLang="en-US" sz="800" dirty="0" smtClean="0">
                <a:latin typeface="Helvetica" pitchFamily="34" charset="0"/>
              </a:rPr>
              <a:t>석</a:t>
            </a:r>
            <a:r>
              <a:rPr lang="en-US" altLang="ko-KR" sz="800" dirty="0" smtClean="0">
                <a:latin typeface="Helvetica" pitchFamily="34" charset="0"/>
              </a:rPr>
              <a:t>)</a:t>
            </a:r>
            <a:endParaRPr lang="en-US" altLang="ko-KR" sz="800" dirty="0">
              <a:latin typeface="Helvetica" pitchFamily="34" charset="0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476672" y="5741443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latin typeface="Helvetica" pitchFamily="34" charset="0"/>
              </a:rPr>
              <a:t>쾌적한 휴게시설</a:t>
            </a:r>
            <a:endParaRPr lang="en-US" altLang="ko-KR" sz="800" dirty="0">
              <a:latin typeface="Helvetica" pitchFamily="34" charset="0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950207" y="5740290"/>
            <a:ext cx="1447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latin typeface="Helvetica" pitchFamily="34" charset="0"/>
              </a:rPr>
              <a:t>숙소</a:t>
            </a:r>
            <a:r>
              <a:rPr lang="en-US" altLang="ko-KR" sz="800" dirty="0" smtClean="0">
                <a:latin typeface="Helvetica" pitchFamily="34" charset="0"/>
              </a:rPr>
              <a:t>-</a:t>
            </a:r>
            <a:r>
              <a:rPr lang="ko-KR" altLang="en-US" sz="800" b="1" dirty="0" err="1" smtClean="0">
                <a:latin typeface="Helvetica" pitchFamily="34" charset="0"/>
              </a:rPr>
              <a:t>다솜관</a:t>
            </a:r>
            <a:r>
              <a:rPr lang="en-US" altLang="ko-KR" sz="800" dirty="0" smtClean="0">
                <a:latin typeface="Helvetica" pitchFamily="34" charset="0"/>
              </a:rPr>
              <a:t>(50</a:t>
            </a:r>
            <a:r>
              <a:rPr lang="ko-KR" altLang="en-US" sz="800" dirty="0" smtClean="0">
                <a:latin typeface="Helvetica" pitchFamily="34" charset="0"/>
              </a:rPr>
              <a:t>명</a:t>
            </a:r>
            <a:r>
              <a:rPr lang="en-US" altLang="ko-KR" sz="800" dirty="0" smtClean="0">
                <a:latin typeface="Helvetica" pitchFamily="34" charset="0"/>
              </a:rPr>
              <a:t>)</a:t>
            </a:r>
            <a:endParaRPr lang="en-US" altLang="ko-KR" sz="800" dirty="0">
              <a:latin typeface="Helvetica" pitchFamily="34" charset="0"/>
            </a:endParaRPr>
          </a:p>
        </p:txBody>
      </p:sp>
      <p:pic>
        <p:nvPicPr>
          <p:cNvPr id="49" name="Picture 2" descr="C:\Documents and Settings\K.HyunWook\바탕 화면\인재센터안내문\사진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127" y="2005830"/>
            <a:ext cx="1447667" cy="10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C:\Documents and Settings\K.HyunWook\바탕 화면\인재센터안내문\사진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88" y="2000672"/>
            <a:ext cx="1362412" cy="10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C:\Documents and Settings\K.HyunWook\바탕 화면\인재센터안내문\사진\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971" y="3342540"/>
            <a:ext cx="1445823" cy="105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C:\Documents and Settings\K.HyunWook\바탕 화면\인재센터안내문\사진\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429" y="3342540"/>
            <a:ext cx="1378171" cy="105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C:\Documents and Settings\K.HyunWook\바탕 화면\인재센터안내문\사진\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93" y="4711844"/>
            <a:ext cx="1428349" cy="105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7" descr="C:\Documents and Settings\K.HyunWook\바탕 화면\인재센터안내문\사진\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57" y="4710198"/>
            <a:ext cx="1437686" cy="105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C:\Documents and Settings\K.HyunWook\바탕 화면\인재센터안내문\사진\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971" y="4710198"/>
            <a:ext cx="1443078" cy="105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621" y="4706614"/>
            <a:ext cx="1333748" cy="1065536"/>
          </a:xfrm>
          <a:prstGeom prst="rect">
            <a:avLst/>
          </a:prstGeom>
        </p:spPr>
      </p:pic>
      <p:pic>
        <p:nvPicPr>
          <p:cNvPr id="57" name="Picture 6" descr="D:\자료\아이콘\100-1\22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aintBrus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7646" y="6043663"/>
            <a:ext cx="565521" cy="5655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8" name="직사각형 57"/>
          <p:cNvSpPr/>
          <p:nvPr/>
        </p:nvSpPr>
        <p:spPr>
          <a:xfrm>
            <a:off x="1251910" y="6105128"/>
            <a:ext cx="5072459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i="1" dirty="0" smtClean="0">
                <a:latin typeface="HY울릉도M" pitchFamily="18" charset="-127"/>
                <a:ea typeface="HY울릉도M" pitchFamily="18" charset="-127"/>
              </a:rPr>
              <a:t>찾아오시는 길</a:t>
            </a:r>
            <a:endParaRPr lang="en-US" altLang="ko-KR" sz="1300" i="1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4703" y="6537176"/>
            <a:ext cx="53551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주      소 </a:t>
            </a:r>
            <a:r>
              <a:rPr lang="en-US" altLang="ko-KR" sz="11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1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대전광역시 유성구 </a:t>
            </a:r>
            <a:r>
              <a:rPr lang="ko-KR" altLang="en-US" sz="1100" dirty="0" err="1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과학로</a:t>
            </a:r>
            <a:r>
              <a:rPr lang="ko-KR" altLang="en-US" sz="11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1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124 (</a:t>
            </a:r>
            <a:r>
              <a:rPr lang="ko-KR" altLang="en-US" sz="11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구 </a:t>
            </a:r>
            <a:r>
              <a:rPr lang="ko-KR" altLang="en-US" sz="1100" dirty="0" err="1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가정동</a:t>
            </a:r>
            <a:r>
              <a:rPr lang="ko-KR" altLang="en-US" sz="11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100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30) </a:t>
            </a: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우편번호 </a:t>
            </a:r>
            <a:r>
              <a:rPr lang="en-US" altLang="ko-KR" sz="1100" dirty="0" smtClean="0">
                <a:latin typeface="HY울릉도M" pitchFamily="18" charset="-127"/>
                <a:ea typeface="HY울릉도M" pitchFamily="18" charset="-127"/>
              </a:rPr>
              <a:t>305-350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ko-KR" altLang="en-US" sz="1100" dirty="0" smtClean="0">
                <a:latin typeface="HY울릉도M" pitchFamily="18" charset="-127"/>
                <a:ea typeface="HY울릉도M" pitchFamily="18" charset="-127"/>
              </a:rPr>
              <a:t>전화번호 </a:t>
            </a:r>
            <a:r>
              <a:rPr lang="en-US" altLang="ko-KR" sz="1100" dirty="0" smtClean="0">
                <a:latin typeface="HY울릉도M" pitchFamily="18" charset="-127"/>
                <a:ea typeface="HY울릉도M" pitchFamily="18" charset="-127"/>
              </a:rPr>
              <a:t>: 042-868-3714, 3810, 3811</a:t>
            </a:r>
            <a:endParaRPr lang="ko-KR" altLang="en-US" sz="11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75690784" descr="EMB00001580254a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08" y="6957567"/>
            <a:ext cx="3289813" cy="237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208584"/>
            <a:ext cx="1917296" cy="262799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75" y="9489504"/>
            <a:ext cx="2100794" cy="288583"/>
          </a:xfrm>
          <a:prstGeom prst="rect">
            <a:avLst/>
          </a:prstGeom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2238375" y="542766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굴림" pitchFamily="50" charset="-127"/>
                <a:cs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 </a:t>
            </a:r>
            <a:endParaRPr kumimoji="1" lang="ko-KR" altLang="ko-KR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굴림" pitchFamily="50" charset="-127"/>
                <a:cs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 </a:t>
            </a:r>
            <a:endParaRPr kumimoji="1" lang="ko-KR" altLang="ko-KR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굴림" pitchFamily="50" charset="-127"/>
                <a:cs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 </a:t>
            </a:r>
            <a:endParaRPr kumimoji="1" lang="ko-KR" altLang="ko-KR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굴림" pitchFamily="50" charset="-127"/>
                <a:cs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 </a:t>
            </a: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346231"/>
              </p:ext>
            </p:extLst>
          </p:nvPr>
        </p:nvGraphicFramePr>
        <p:xfrm>
          <a:off x="620688" y="1662088"/>
          <a:ext cx="1951355" cy="304038"/>
        </p:xfrm>
        <a:graphic>
          <a:graphicData uri="http://schemas.openxmlformats.org/drawingml/2006/table">
            <a:tbl>
              <a:tblPr/>
              <a:tblGrid>
                <a:gridCol w="1951355"/>
              </a:tblGrid>
              <a:tr h="2368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그래픽" pitchFamily="18" charset="-127"/>
                          <a:ea typeface="HY그래픽" pitchFamily="18" charset="-127"/>
                        </a:rPr>
                        <a:t>기차를 이용하는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그래픽" pitchFamily="18" charset="-127"/>
                        <a:ea typeface="HY그래픽" pitchFamily="18" charset="-127"/>
                      </a:endParaRPr>
                    </a:p>
                  </a:txBody>
                  <a:tcPr marL="17907" marR="17907" marT="17907" marB="17907">
                    <a:lnL>
                      <a:noFill/>
                    </a:lnL>
                    <a:lnR>
                      <a:noFill/>
                    </a:lnR>
                    <a:lnT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786977"/>
              </p:ext>
            </p:extLst>
          </p:nvPr>
        </p:nvGraphicFramePr>
        <p:xfrm>
          <a:off x="620688" y="3728864"/>
          <a:ext cx="2382647" cy="304038"/>
        </p:xfrm>
        <a:graphic>
          <a:graphicData uri="http://schemas.openxmlformats.org/drawingml/2006/table">
            <a:tbl>
              <a:tblPr/>
              <a:tblGrid>
                <a:gridCol w="2382647"/>
              </a:tblGrid>
              <a:tr h="272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그래픽" pitchFamily="18" charset="-127"/>
                          <a:ea typeface="HY그래픽" pitchFamily="18" charset="-127"/>
                        </a:rPr>
                        <a:t>고속 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HY그래픽" pitchFamily="18" charset="-127"/>
                          <a:ea typeface="HY그래픽" pitchFamily="18" charset="-127"/>
                        </a:rPr>
                        <a:t>․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그래픽" pitchFamily="18" charset="-127"/>
                          <a:ea typeface="HY그래픽" pitchFamily="18" charset="-127"/>
                        </a:rPr>
                        <a:t>시외버스를 이용하는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그래픽" pitchFamily="18" charset="-127"/>
                        <a:ea typeface="HY그래픽" pitchFamily="18" charset="-127"/>
                      </a:endParaRPr>
                    </a:p>
                  </a:txBody>
                  <a:tcPr marL="17907" marR="17907" marT="17907" marB="17907">
                    <a:lnL>
                      <a:noFill/>
                    </a:lnL>
                    <a:lnR>
                      <a:noFill/>
                    </a:lnR>
                    <a:lnT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001344"/>
              </p:ext>
            </p:extLst>
          </p:nvPr>
        </p:nvGraphicFramePr>
        <p:xfrm>
          <a:off x="620688" y="2022128"/>
          <a:ext cx="5652249" cy="1562720"/>
        </p:xfrm>
        <a:graphic>
          <a:graphicData uri="http://schemas.openxmlformats.org/drawingml/2006/table">
            <a:tbl>
              <a:tblPr/>
              <a:tblGrid>
                <a:gridCol w="1049877"/>
                <a:gridCol w="4602372"/>
              </a:tblGrid>
              <a:tr h="2814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 발 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 anchorCtr="1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 </a:t>
                      </a:r>
                      <a:r>
                        <a:rPr lang="ko-KR" altLang="en-US" sz="105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 anchorCtr="1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82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경부선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A7D17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대전역 하차</a:t>
                      </a: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 소요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대전도시철도 대전역 승차 </a:t>
                      </a:r>
                      <a:r>
                        <a:rPr lang="ko-KR" altLang="en-US" sz="1000" kern="0" spc="-2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정부청사역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하차 후 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604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</a:t>
                      </a:r>
                      <a:r>
                        <a:rPr lang="ko-KR" altLang="en-US" sz="1000" kern="0" spc="-2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-2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000" kern="0" spc="-2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000" kern="0" spc="-2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A7D17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호남선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A7D17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서대전역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하차</a:t>
                      </a: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A7D17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644586"/>
              </p:ext>
            </p:extLst>
          </p:nvPr>
        </p:nvGraphicFramePr>
        <p:xfrm>
          <a:off x="620688" y="4088904"/>
          <a:ext cx="5616624" cy="5232184"/>
        </p:xfrm>
        <a:graphic>
          <a:graphicData uri="http://schemas.openxmlformats.org/drawingml/2006/table">
            <a:tbl>
              <a:tblPr/>
              <a:tblGrid>
                <a:gridCol w="1117854"/>
                <a:gridCol w="4498770"/>
              </a:tblGrid>
              <a:tr h="2812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 발 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 anchorCtr="1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 </a:t>
                      </a:r>
                      <a:r>
                        <a:rPr lang="ko-KR" altLang="en-US" sz="105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 anchorCtr="1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532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인천공항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출발장소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9D(2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경유지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대덕과학문화센터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대덕롯데호텔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버스종점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대전복합터미널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 대전동부시외버스터미널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대전정부청사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하차 </a:t>
                      </a: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82563" marR="0" indent="-182563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버스 승차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한밭대로 방면 도보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200m,</a:t>
                      </a:r>
                      <a:r>
                        <a:rPr lang="ko-KR" altLang="en-US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둔산경찰서</a:t>
                      </a:r>
                      <a:r>
                        <a:rPr lang="en-US" altLang="ko-KR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정류장에서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604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※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첫차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대전행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06:00, (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인천공항행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03:20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※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막차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대전행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23:10, (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인천공항행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19:10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91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서울강남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경부선터미널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대전복합터미널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 대전고속버스터미널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대전청사터미널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604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정차하지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않음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97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서울강남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호남선터미널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유성터미널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대전청사터미널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604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정차하지 않음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91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 도시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고속버스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시외버스터미널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대전복합터미널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대전청사 고속버스터미널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대전청사 시외버스터미널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택시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2563" marR="0" indent="-9525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버스 승차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한밭대로 방면 도보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200m,</a:t>
                      </a:r>
                      <a:r>
                        <a:rPr lang="en-US" altLang="ko-KR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둔산경찰서</a:t>
                      </a:r>
                      <a:r>
                        <a:rPr lang="ko-KR" altLang="en-US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정류자에서 </a:t>
                      </a:r>
                      <a:r>
                        <a:rPr lang="en-US" altLang="ko-KR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604</a:t>
                      </a:r>
                      <a:r>
                        <a:rPr lang="ko-KR" altLang="en-US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208584"/>
            <a:ext cx="1917296" cy="262799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75" y="9489504"/>
            <a:ext cx="2100794" cy="288583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524220"/>
              </p:ext>
            </p:extLst>
          </p:nvPr>
        </p:nvGraphicFramePr>
        <p:xfrm>
          <a:off x="613675" y="1712640"/>
          <a:ext cx="2023237" cy="304038"/>
        </p:xfrm>
        <a:graphic>
          <a:graphicData uri="http://schemas.openxmlformats.org/drawingml/2006/table">
            <a:tbl>
              <a:tblPr/>
              <a:tblGrid>
                <a:gridCol w="2023237"/>
              </a:tblGrid>
              <a:tr h="2368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그래픽" pitchFamily="18" charset="-127"/>
                          <a:ea typeface="HY그래픽" pitchFamily="18" charset="-127"/>
                        </a:rPr>
                        <a:t>승용차를 이용하는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그래픽" pitchFamily="18" charset="-127"/>
                        <a:ea typeface="HY그래픽" pitchFamily="18" charset="-127"/>
                      </a:endParaRPr>
                    </a:p>
                  </a:txBody>
                  <a:tcPr marL="17907" marR="17907" marT="17907" marB="17907" anchor="b">
                    <a:lnL>
                      <a:noFill/>
                    </a:lnL>
                    <a:lnR>
                      <a:noFill/>
                    </a:lnR>
                    <a:lnT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742307"/>
              </p:ext>
            </p:extLst>
          </p:nvPr>
        </p:nvGraphicFramePr>
        <p:xfrm>
          <a:off x="593130" y="4919092"/>
          <a:ext cx="2023237" cy="321940"/>
        </p:xfrm>
        <a:graphic>
          <a:graphicData uri="http://schemas.openxmlformats.org/drawingml/2006/table">
            <a:tbl>
              <a:tblPr/>
              <a:tblGrid>
                <a:gridCol w="2023237"/>
              </a:tblGrid>
              <a:tr h="3219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그래픽" pitchFamily="18" charset="-127"/>
                          <a:ea typeface="HY그래픽" pitchFamily="18" charset="-127"/>
                        </a:rPr>
                        <a:t>대전시내에서 오시는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그래픽" pitchFamily="18" charset="-127"/>
                        <a:ea typeface="HY그래픽" pitchFamily="18" charset="-127"/>
                      </a:endParaRPr>
                    </a:p>
                  </a:txBody>
                  <a:tcPr marL="17907" marR="17907" marT="17907" marB="17907">
                    <a:lnL>
                      <a:noFill/>
                    </a:lnL>
                    <a:lnR>
                      <a:noFill/>
                    </a:lnR>
                    <a:lnT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3587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011168"/>
              </p:ext>
            </p:extLst>
          </p:nvPr>
        </p:nvGraphicFramePr>
        <p:xfrm>
          <a:off x="580430" y="2196726"/>
          <a:ext cx="5688632" cy="2468242"/>
        </p:xfrm>
        <a:graphic>
          <a:graphicData uri="http://schemas.openxmlformats.org/drawingml/2006/table">
            <a:tbl>
              <a:tblPr/>
              <a:tblGrid>
                <a:gridCol w="1117854"/>
                <a:gridCol w="4570778"/>
              </a:tblGrid>
              <a:tr h="3480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 발 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 </a:t>
                      </a:r>
                      <a:r>
                        <a:rPr lang="ko-KR" altLang="en-US" sz="10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3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경부고속도로</a:t>
                      </a:r>
                    </a:p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서울방면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출발→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회덕분기점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→호남고속도로→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북대전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대덕밸리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KIGAM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경부고속도로</a:t>
                      </a:r>
                    </a:p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부산방면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출발→대전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회덕분기점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→호남고속도로→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북대전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대덕밸리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KIGAM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altLang="ko-KR" sz="10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호남고속도로</a:t>
                      </a:r>
                    </a:p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광주방면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출발→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서대전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→유성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KIGAM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4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3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대전통영</a:t>
                      </a:r>
                      <a:endParaRPr lang="en-US" altLang="ko-KR" sz="1000" kern="0" spc="-3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3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고속도로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진주방면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출발→산내분기점→대전남부순환고속도로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광주방향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서대전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통과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endParaRPr lang="en-US" altLang="ko-KR" sz="10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서대전분기점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→호남고속도로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서울방향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→유성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→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KIGAM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94076"/>
              </p:ext>
            </p:extLst>
          </p:nvPr>
        </p:nvGraphicFramePr>
        <p:xfrm>
          <a:off x="574080" y="5401380"/>
          <a:ext cx="5688632" cy="3800092"/>
        </p:xfrm>
        <a:graphic>
          <a:graphicData uri="http://schemas.openxmlformats.org/drawingml/2006/table">
            <a:tbl>
              <a:tblPr/>
              <a:tblGrid>
                <a:gridCol w="1053158"/>
                <a:gridCol w="4635474"/>
              </a:tblGrid>
              <a:tr h="2551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 발 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 </a:t>
                      </a:r>
                      <a:r>
                        <a:rPr lang="ko-KR" altLang="en-US" sz="10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10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대전도시철도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정부청사역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하차</a:t>
                      </a: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하차 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604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승차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대전시내버스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604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배차간격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14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자운동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신흥동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동건운수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(042-936-3613)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▶ 노선도</a:t>
                      </a:r>
                    </a:p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자운동종점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한국기계연구원 ↔ 한국타이어중앙연구소 ↔ 대덕대학 ↔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LG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생활건강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기술연구소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↔ 한국화학연구원 ↔ 시민천문대 ↔ 한국항공우주연구원 ↔ </a:t>
                      </a:r>
                      <a:r>
                        <a:rPr lang="ko-KR" altLang="en-US" sz="10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한국지질자원연구원</a:t>
                      </a:r>
                      <a:r>
                        <a:rPr lang="en-US" altLang="ko-KR" sz="10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한국생명과학연구원</a:t>
                      </a:r>
                      <a:r>
                        <a:rPr lang="en-US" altLang="ko-KR" sz="10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↔ 원자력안전기술원 ↔ 구성삼거리 ↔ 대전지방기상청 ↔ 금강유역환경청 ↔ 국립중앙과학관 ↔ 서구보건소 ↔ 선사유적지 ↔ </a:t>
                      </a:r>
                      <a:r>
                        <a:rPr lang="ko-KR" altLang="en-US" sz="1000" b="1" kern="0" spc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정부청사역</a:t>
                      </a:r>
                      <a:r>
                        <a:rPr lang="en-US" altLang="ko-KR" sz="10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kern="0" spc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둔산경찰서</a:t>
                      </a:r>
                      <a:r>
                        <a:rPr lang="en-US" altLang="ko-KR" sz="10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이마트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갤러리아타임월드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은하수네거리 ↔ 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경성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큰마을아파트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유승기업사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탄방네거리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롯데백화점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용문동주민센터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↔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오룡역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↔ 충남여자중고등학교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한사랑아파트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중촌네거리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선화동천주교회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대전여상 ↔ </a:t>
                      </a:r>
                      <a:r>
                        <a:rPr lang="ko-KR" altLang="en-US" sz="1000" b="1" kern="0" spc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중앙로역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대흥동성당 ↔ 오토바이거리 ↔ 한밭종합운동장 ↔ 부사네거리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문창시장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효동주민센터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천동초등학교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신흥동종점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A0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19FD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719F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6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1208584"/>
            <a:ext cx="1917296" cy="262799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75" y="9489504"/>
            <a:ext cx="2100794" cy="288583"/>
          </a:xfrm>
          <a:prstGeom prst="rect">
            <a:avLst/>
          </a:prstGeom>
        </p:spPr>
      </p:pic>
      <p:sp>
        <p:nvSpPr>
          <p:cNvPr id="42" name="모서리가 둥근 직사각형 41"/>
          <p:cNvSpPr/>
          <p:nvPr/>
        </p:nvSpPr>
        <p:spPr>
          <a:xfrm>
            <a:off x="548680" y="1763685"/>
            <a:ext cx="5760640" cy="669035"/>
          </a:xfrm>
          <a:prstGeom prst="roundRect">
            <a:avLst>
              <a:gd name="adj" fmla="val 5091"/>
            </a:avLst>
          </a:prstGeom>
          <a:gradFill flip="none" rotWithShape="1">
            <a:gsLst>
              <a:gs pos="17000">
                <a:schemeClr val="tx2">
                  <a:lumMod val="20000"/>
                  <a:lumOff val="80000"/>
                </a:schemeClr>
              </a:gs>
              <a:gs pos="59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</a:ln>
          <a:scene3d>
            <a:camera prst="orthographicFront"/>
            <a:lightRig rig="contrasting" dir="t">
              <a:rot lat="0" lon="0" rev="2400000"/>
            </a:lightRig>
          </a:scene3d>
          <a:sp3d prstMaterial="plastic">
            <a:bevelT w="469900" h="234950"/>
            <a:bevelB w="57150"/>
            <a:extrusionClr>
              <a:schemeClr val="accent5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직사각형 42"/>
          <p:cNvSpPr/>
          <p:nvPr/>
        </p:nvSpPr>
        <p:spPr>
          <a:xfrm>
            <a:off x="548680" y="1847945"/>
            <a:ext cx="5760640" cy="49180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548680" y="1784648"/>
            <a:ext cx="57606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자원공학과 지질학 대학</a:t>
            </a:r>
            <a:r>
              <a:rPr lang="en-US" altLang="ko-KR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(</a:t>
            </a:r>
            <a:r>
              <a:rPr lang="ko-KR" altLang="en-US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원</a:t>
            </a:r>
            <a:r>
              <a:rPr lang="en-US" altLang="ko-KR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)</a:t>
            </a:r>
            <a:r>
              <a:rPr lang="ko-KR" altLang="en-US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생을 위한 </a:t>
            </a:r>
            <a:r>
              <a:rPr lang="ko-KR" altLang="en-US" sz="1700" b="1" dirty="0" err="1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물리검층</a:t>
            </a:r>
            <a:endParaRPr lang="en-US" altLang="ko-KR" sz="1700" b="1" dirty="0" smtClean="0">
              <a:latin typeface="HY동녘M" pitchFamily="18" charset="-127"/>
              <a:ea typeface="HY동녘M" pitchFamily="18" charset="-127"/>
              <a:cs typeface="Arial" pitchFamily="34" charset="0"/>
            </a:endParaRPr>
          </a:p>
          <a:p>
            <a:pPr algn="ctr"/>
            <a:r>
              <a:rPr lang="en-US" altLang="ko-KR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: </a:t>
            </a:r>
            <a:r>
              <a:rPr lang="ko-KR" altLang="en-US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이론과 해석</a:t>
            </a:r>
            <a:r>
              <a:rPr lang="en-US" altLang="ko-KR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, </a:t>
            </a:r>
            <a:r>
              <a:rPr lang="ko-KR" altLang="en-US" sz="1700" b="1" dirty="0" smtClean="0">
                <a:latin typeface="HY동녘M" pitchFamily="18" charset="-127"/>
                <a:ea typeface="HY동녘M" pitchFamily="18" charset="-127"/>
                <a:cs typeface="Arial" pitchFamily="34" charset="0"/>
              </a:rPr>
              <a:t>그리고 실습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82928" y="6969369"/>
            <a:ext cx="5888168" cy="465139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079207"/>
              </p:ext>
            </p:extLst>
          </p:nvPr>
        </p:nvGraphicFramePr>
        <p:xfrm>
          <a:off x="548680" y="2600862"/>
          <a:ext cx="5778084" cy="379229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64096"/>
                <a:gridCol w="201166"/>
                <a:gridCol w="383727"/>
                <a:gridCol w="351213"/>
                <a:gridCol w="233680"/>
                <a:gridCol w="660391"/>
                <a:gridCol w="116840"/>
                <a:gridCol w="234846"/>
                <a:gridCol w="404872"/>
                <a:gridCol w="509609"/>
                <a:gridCol w="134286"/>
                <a:gridCol w="116840"/>
                <a:gridCol w="139364"/>
                <a:gridCol w="414996"/>
                <a:gridCol w="298581"/>
                <a:gridCol w="713577"/>
              </a:tblGrid>
              <a:tr h="283195">
                <a:tc gridSpan="4">
                  <a:txBody>
                    <a:bodyPr/>
                    <a:lstStyle/>
                    <a:p>
                      <a:pPr latinLnBrk="1"/>
                      <a:r>
                        <a:rPr lang="ko-KR" altLang="en-US" sz="1000" b="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① 강의  구분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오프라인</a:t>
                      </a:r>
                      <a:endParaRPr lang="ko-KR" altLang="en-US" sz="1000" b="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 gridSpan="4"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② 구 분 </a:t>
                      </a:r>
                      <a:r>
                        <a:rPr lang="en-US" altLang="ko-KR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( </a:t>
                      </a:r>
                      <a:r>
                        <a:rPr lang="ko-KR" altLang="en-US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중복 가능 </a:t>
                      </a:r>
                      <a:r>
                        <a:rPr lang="en-US" altLang="ko-KR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일 반 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     ),   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대학생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      ),   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대학원생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      )</a:t>
                      </a:r>
                      <a:r>
                        <a:rPr lang="en-US" altLang="ko-KR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   /   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보훈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저소득층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장애인 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      )</a:t>
                      </a:r>
                      <a:endParaRPr lang="ko-KR" altLang="en-US" sz="1000" b="1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③ 성  명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영문성명</a:t>
                      </a:r>
                      <a:r>
                        <a:rPr lang="en-US" altLang="ko-KR" sz="700" spc="-15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700" spc="-15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endParaRPr lang="ko-KR" altLang="en-US" sz="1000" spc="-15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2543">
                <a:tc gridSpan="2">
                  <a:txBody>
                    <a:bodyPr/>
                    <a:lstStyle/>
                    <a:p>
                      <a:pPr marL="85725" marR="0" indent="-85725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④ 직장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부서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지위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영문직장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학교</a:t>
                      </a:r>
                      <a:r>
                        <a:rPr lang="en-US" altLang="ko-KR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en-US" altLang="ko-KR" sz="1000" spc="-15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spc="-15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700" spc="-15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endParaRPr lang="ko-KR" altLang="en-US" sz="1000" b="1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⑤ 학  위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r"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⑥ 전  공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⑦ 성  별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⑧ 생년월일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 gridSpan="5">
                  <a:txBody>
                    <a:bodyPr/>
                    <a:lstStyle/>
                    <a:p>
                      <a:pPr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⑨ 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직장</a:t>
                      </a:r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학교</a:t>
                      </a:r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주소</a:t>
                      </a:r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latinLnBrk="1"/>
                      <a:endParaRPr lang="ko-KR" altLang="en-US" sz="1000" kern="12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 row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⑩ 연 </a:t>
                      </a:r>
                      <a:r>
                        <a:rPr lang="ko-KR" altLang="en-US" sz="1000" spc="-15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락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처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00" kern="12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전 화</a:t>
                      </a:r>
                      <a:endParaRPr lang="ko-KR" altLang="en-US" sz="1000" kern="12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kern="12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휴대폰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00" kern="12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kern="12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195">
                <a:tc vMerge="1">
                  <a:txBody>
                    <a:bodyPr/>
                    <a:lstStyle/>
                    <a:p>
                      <a:pPr algn="l"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E-mail</a:t>
                      </a:r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spc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Fax</a:t>
                      </a:r>
                      <a:endParaRPr lang="ko-KR" altLang="en-US" sz="1000" spc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 gridSpan="5">
                  <a:txBody>
                    <a:bodyPr/>
                    <a:lstStyle/>
                    <a:p>
                      <a:pPr marL="144000" marR="0" indent="-182563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⑪ 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증빙서류발급</a:t>
                      </a:r>
                      <a:r>
                        <a:rPr lang="en-US" altLang="ko-KR" sz="900" spc="-1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spc="-10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중복발행안됨</a:t>
                      </a:r>
                      <a:r>
                        <a:rPr lang="en-US" altLang="ko-KR" sz="900" spc="-1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spc="-10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택</a:t>
                      </a:r>
                      <a:r>
                        <a:rPr lang="en-US" altLang="ko-KR" sz="900" spc="-1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1)</a:t>
                      </a:r>
                      <a:endParaRPr lang="ko-KR" altLang="en-US" sz="1000" spc="-1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계산서</a:t>
                      </a:r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영수증</a:t>
                      </a:r>
                      <a:endParaRPr lang="ko-KR" altLang="en-US" sz="10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5">
                <a:tc rowSpan="2" gridSpan="5">
                  <a:txBody>
                    <a:bodyPr/>
                    <a:lstStyle/>
                    <a:p>
                      <a:pPr latinLnBrk="1"/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⑫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송금내역</a:t>
                      </a:r>
                      <a:endParaRPr lang="en-US" altLang="ko-KR" sz="1000" spc="-15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marL="269875" marR="0" indent="-269875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  ※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신청자 이름으로 교육비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숙박비 따로 입금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교 육 비</a:t>
                      </a:r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원</a:t>
                      </a:r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00" spc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숙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박 비</a:t>
                      </a:r>
                      <a:r>
                        <a:rPr lang="en-US" altLang="ko-KR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원</a:t>
                      </a:r>
                      <a:r>
                        <a:rPr lang="en-US" altLang="ko-KR" sz="1000" spc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spc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3993">
                <a:tc gridSpan="5" v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sz="1000" kern="12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2045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spc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⑬</a:t>
                      </a:r>
                      <a:r>
                        <a:rPr lang="ko-KR" altLang="en-US" sz="1000" spc="-15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숙박</a:t>
                      </a:r>
                      <a:r>
                        <a:rPr lang="en-US" altLang="ko-KR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 (</a:t>
                      </a:r>
                      <a:r>
                        <a:rPr lang="ko-KR" altLang="en-US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입실일 </a:t>
                      </a:r>
                      <a:r>
                        <a:rPr lang="en-US" altLang="ko-KR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퇴실일</a:t>
                      </a:r>
                      <a:r>
                        <a:rPr lang="en-US" altLang="ko-KR" sz="1000" spc="-15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spc="-15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20" pitchFamily="18" charset="-127"/>
                        <a:ea typeface="-윤고딕12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직사각형 15"/>
          <p:cNvSpPr/>
          <p:nvPr/>
        </p:nvSpPr>
        <p:spPr>
          <a:xfrm>
            <a:off x="689882" y="6403428"/>
            <a:ext cx="54947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※ </a:t>
            </a:r>
            <a:r>
              <a:rPr lang="ko-KR" altLang="en-US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입금계좌 </a:t>
            </a:r>
            <a:r>
              <a:rPr lang="en-US" altLang="ko-KR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: 488801-04-021523 (</a:t>
            </a:r>
            <a:r>
              <a:rPr lang="ko-KR" altLang="en-US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국민은행</a:t>
            </a:r>
            <a:r>
              <a:rPr lang="en-US" altLang="ko-KR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ko-KR" altLang="en-US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한국지질자원연구원</a:t>
            </a:r>
            <a:r>
              <a:rPr lang="en-US" altLang="ko-KR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(A))</a:t>
            </a:r>
            <a:endParaRPr lang="ko-KR" altLang="en-US" sz="1000" spc="-15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※ </a:t>
            </a:r>
            <a:r>
              <a:rPr lang="ko-KR" altLang="en-US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보훈대상자</a:t>
            </a:r>
            <a:r>
              <a:rPr lang="en-US" altLang="ko-KR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/</a:t>
            </a:r>
            <a:r>
              <a:rPr lang="ko-KR" altLang="en-US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저소득층자녀</a:t>
            </a:r>
            <a:r>
              <a:rPr lang="en-US" altLang="ko-KR" sz="1000" spc="-150" dirty="0">
                <a:solidFill>
                  <a:prstClr val="black">
                    <a:lumMod val="85000"/>
                    <a:lumOff val="15000"/>
                  </a:prstClr>
                </a:solidFill>
              </a:rPr>
              <a:t>/</a:t>
            </a:r>
            <a:r>
              <a:rPr lang="ko-KR" altLang="en-US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장애인은 관련 서류 제출시  교육비 무료</a:t>
            </a:r>
            <a:r>
              <a:rPr lang="en-US" altLang="ko-KR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</a:t>
            </a:r>
            <a:r>
              <a:rPr lang="ko-KR" altLang="en-US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송금내역에 </a:t>
            </a:r>
            <a:r>
              <a:rPr lang="ko-KR" altLang="en-US" sz="1000" spc="-150" dirty="0" smtClean="0">
                <a:solidFill>
                  <a:srgbClr val="C40808"/>
                </a:solidFill>
              </a:rPr>
              <a:t>무료</a:t>
            </a:r>
            <a:r>
              <a:rPr lang="ko-KR" altLang="en-US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로 표시</a:t>
            </a:r>
            <a:r>
              <a:rPr lang="en-US" altLang="ko-KR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)</a:t>
            </a:r>
          </a:p>
          <a:p>
            <a:r>
              <a:rPr lang="en-US" altLang="ko-KR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※ </a:t>
            </a:r>
            <a:r>
              <a:rPr lang="ko-KR" altLang="en-US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계산서 발급 </a:t>
            </a:r>
            <a:r>
              <a:rPr lang="ko-KR" altLang="en-US" sz="1000" spc="-150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신청시</a:t>
            </a:r>
            <a:r>
              <a:rPr lang="ko-KR" altLang="en-US" sz="10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사업자등록증 사본 동봉 필요</a:t>
            </a:r>
            <a:endParaRPr lang="ko-KR" altLang="en-US" sz="1000" spc="-15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20688" y="7453535"/>
            <a:ext cx="56166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295900" algn="l"/>
              </a:tabLst>
            </a:pPr>
            <a:r>
              <a:rPr lang="ko-KR" altLang="en-US" sz="12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위와 같이  </a:t>
            </a:r>
            <a:r>
              <a:rPr lang="ko-KR" altLang="en-US" sz="1200" b="1" spc="-100" dirty="0" smtClean="0">
                <a:solidFill>
                  <a:srgbClr val="0000FF"/>
                </a:solidFill>
                <a:ea typeface="HY동녘M" panose="02030600000101010101" pitchFamily="18" charset="-127"/>
              </a:rPr>
              <a:t>자원공학과 지질학 대학</a:t>
            </a:r>
            <a:r>
              <a:rPr lang="en-US" altLang="ko-KR" sz="1200" b="1" spc="-100" dirty="0" smtClean="0">
                <a:solidFill>
                  <a:srgbClr val="0000FF"/>
                </a:solidFill>
                <a:ea typeface="HY동녘M" panose="02030600000101010101" pitchFamily="18" charset="-127"/>
              </a:rPr>
              <a:t>(</a:t>
            </a:r>
            <a:r>
              <a:rPr lang="ko-KR" altLang="en-US" sz="1200" b="1" spc="-100" dirty="0" smtClean="0">
                <a:solidFill>
                  <a:srgbClr val="0000FF"/>
                </a:solidFill>
                <a:ea typeface="HY동녘M" panose="02030600000101010101" pitchFamily="18" charset="-127"/>
              </a:rPr>
              <a:t>원</a:t>
            </a:r>
            <a:r>
              <a:rPr lang="en-US" altLang="ko-KR" sz="1200" b="1" spc="-100" dirty="0" smtClean="0">
                <a:solidFill>
                  <a:srgbClr val="0000FF"/>
                </a:solidFill>
                <a:ea typeface="HY동녘M" panose="02030600000101010101" pitchFamily="18" charset="-127"/>
              </a:rPr>
              <a:t>)</a:t>
            </a:r>
            <a:r>
              <a:rPr lang="ko-KR" altLang="en-US" sz="1200" b="1" spc="-100" dirty="0" smtClean="0">
                <a:solidFill>
                  <a:srgbClr val="0000FF"/>
                </a:solidFill>
                <a:ea typeface="HY동녘M" panose="02030600000101010101" pitchFamily="18" charset="-127"/>
              </a:rPr>
              <a:t>생을 위한 </a:t>
            </a:r>
            <a:r>
              <a:rPr lang="ko-KR" altLang="en-US" sz="1200" b="1" spc="-100" dirty="0" err="1" smtClean="0">
                <a:solidFill>
                  <a:srgbClr val="0000FF"/>
                </a:solidFill>
                <a:ea typeface="HY동녘M" panose="02030600000101010101" pitchFamily="18" charset="-127"/>
              </a:rPr>
              <a:t>물리검층</a:t>
            </a:r>
            <a:r>
              <a:rPr lang="ko-KR" altLang="en-US" sz="1200" b="1" spc="-100" dirty="0" smtClean="0">
                <a:solidFill>
                  <a:srgbClr val="0000FF"/>
                </a:solidFill>
                <a:ea typeface="HY동녘M" panose="02030600000101010101" pitchFamily="18" charset="-127"/>
              </a:rPr>
              <a:t>  </a:t>
            </a:r>
            <a:r>
              <a:rPr lang="ko-KR" altLang="en-US" sz="12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과정을 신청합니다</a:t>
            </a:r>
            <a:r>
              <a:rPr lang="en-US" altLang="ko-KR" sz="1200" spc="-15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en-US" altLang="ko-KR" sz="1200" spc="-15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348880" y="7752600"/>
            <a:ext cx="12250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2015.     .      .</a:t>
            </a:r>
            <a:endParaRPr lang="ko-KR" altLang="en-US" sz="12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789040" y="7741567"/>
            <a:ext cx="24144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</a:rPr>
              <a:t> 신청자 </a:t>
            </a:r>
            <a:r>
              <a:rPr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</a:rPr>
              <a:t>:                  </a:t>
            </a:r>
            <a:r>
              <a:rPr lang="en-US" altLang="ko-KR" sz="1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(</a:t>
            </a:r>
            <a:r>
              <a:rPr lang="ko-KR" altLang="en-US" sz="1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서명</a:t>
            </a:r>
            <a:r>
              <a:rPr lang="en-US" altLang="ko-KR" sz="1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)</a:t>
            </a:r>
            <a:endParaRPr lang="ko-KR" altLang="en-US" sz="12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620688" y="8121352"/>
          <a:ext cx="5616624" cy="1157116"/>
        </p:xfrm>
        <a:graphic>
          <a:graphicData uri="http://schemas.openxmlformats.org/drawingml/2006/table">
            <a:tbl>
              <a:tblPr/>
              <a:tblGrid>
                <a:gridCol w="479119"/>
                <a:gridCol w="2185177"/>
                <a:gridCol w="648072"/>
                <a:gridCol w="720080"/>
                <a:gridCol w="1584176"/>
              </a:tblGrid>
              <a:tr h="831948">
                <a:tc gridSpan="5">
                  <a:txBody>
                    <a:bodyPr/>
                    <a:lstStyle/>
                    <a:p>
                      <a:pPr marL="0" marR="0" indent="-1714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□ 한국지질자원연구원은 상기 업무처리를 위하여 개인정보보호법 제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22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조에 따라 정보주체의 동의를 받고자 합니다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아래 내용 확인 후 동의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거부 중 해당하는 곳에 ✔표 하십시오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수집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․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이용 목적 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교육생 신원 확인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 신청접수 및 연락용도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개인정보의 항목 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상기 양식에 포함된 </a:t>
                      </a:r>
                      <a:r>
                        <a:rPr lang="ko-KR" altLang="en-US" sz="800" kern="10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항목</a:t>
                      </a:r>
                      <a:r>
                        <a:rPr lang="en-US" altLang="ko-KR" sz="800" kern="10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kern="10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사진 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보유 및 이용기간 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5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4. </a:t>
                      </a:r>
                      <a:r>
                        <a:rPr lang="ko-KR" altLang="en-US" sz="800" kern="100" spc="-9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정보주체는 </a:t>
                      </a: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동의를 거부할 권리가 있고</a:t>
                      </a:r>
                      <a:r>
                        <a:rPr lang="en-US" altLang="ko-KR" sz="800" kern="0" spc="-9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kern="100" spc="-9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동의 거부에 따른 불이익 </a:t>
                      </a:r>
                      <a:r>
                        <a:rPr lang="en-US" altLang="ko-KR" sz="800" kern="100" spc="-9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800" kern="100" spc="-9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교육에 참가할 수 없음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정보주체가 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세 미만일 경우 </a:t>
                      </a:r>
                      <a:r>
                        <a:rPr lang="ko-KR" altLang="en-US" sz="800" kern="10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법적보호자가</a:t>
                      </a:r>
                      <a:r>
                        <a:rPr lang="ko-KR" altLang="en-US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동의해야 합니다</a:t>
                      </a:r>
                      <a:r>
                        <a:rPr lang="en-US" altLang="ko-KR" sz="800" kern="10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54105" marR="54105" marT="14959" marB="149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9069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신청인</a:t>
                      </a:r>
                      <a:endParaRPr lang="ko-KR" altLang="en-US" sz="800" kern="0" spc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54105" marR="54105" marT="14959" marB="149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상기와 같이 개인정보를 수집ㆍ이용하는데 동의하십니까</a:t>
                      </a:r>
                      <a:r>
                        <a:rPr lang="en-US" altLang="ko-KR" sz="800" kern="100" spc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? </a:t>
                      </a:r>
                      <a:endParaRPr lang="ko-KR" altLang="en-US" sz="800" kern="0" spc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54105" marR="54105" marT="14959" marB="149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17145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동의함 □</a:t>
                      </a:r>
                      <a:endParaRPr lang="ko-KR" altLang="en-US" sz="800" kern="0" spc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54105" marR="54105" marT="14959" marB="149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7145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거부함 □</a:t>
                      </a:r>
                      <a:endParaRPr lang="ko-KR" altLang="en-US" sz="800" kern="0" spc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54105" marR="54105" marT="14959" marB="149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714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성명 </a:t>
                      </a:r>
                      <a:r>
                        <a:rPr lang="ko-KR" altLang="en-US" sz="800" kern="10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                         </a:t>
                      </a:r>
                      <a:r>
                        <a:rPr lang="ko-KR" altLang="en-US" sz="600" kern="10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서명</a:t>
                      </a:r>
                      <a:endParaRPr lang="ko-KR" altLang="en-US" sz="800" kern="0" spc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54105" marR="54105" marT="14959" marB="149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620689" y="6957426"/>
            <a:ext cx="56166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* 신청서 </a:t>
            </a:r>
            <a:r>
              <a:rPr lang="ko-KR" altLang="en-US" sz="1100" b="1" spc="-15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이메일</a:t>
            </a:r>
            <a:r>
              <a:rPr lang="ko-KR" altLang="en-US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1100" b="1" spc="-15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송부시</a:t>
            </a:r>
            <a:r>
              <a:rPr lang="ko-KR" altLang="en-US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필히 제목을 </a:t>
            </a:r>
            <a:r>
              <a:rPr lang="en-US" altLang="ko-KR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“</a:t>
            </a:r>
            <a:r>
              <a:rPr lang="en-US" altLang="ko-KR" sz="1100" b="1" spc="-150" dirty="0" smtClean="0">
                <a:solidFill>
                  <a:srgbClr val="FF0000"/>
                </a:solidFill>
              </a:rPr>
              <a:t>[Earth school_</a:t>
            </a:r>
            <a:r>
              <a:rPr lang="ko-KR" altLang="en-US" sz="1100" b="1" spc="-150" dirty="0" err="1" smtClean="0">
                <a:solidFill>
                  <a:srgbClr val="FF0000"/>
                </a:solidFill>
              </a:rPr>
              <a:t>물리검층</a:t>
            </a:r>
            <a:r>
              <a:rPr lang="en-US" altLang="ko-KR" sz="1100" b="1" spc="-150" dirty="0" smtClean="0">
                <a:solidFill>
                  <a:srgbClr val="FF0000"/>
                </a:solidFill>
              </a:rPr>
              <a:t>]</a:t>
            </a:r>
            <a:r>
              <a:rPr lang="ko-KR" altLang="en-US" sz="1100" b="1" spc="-150" dirty="0" smtClean="0">
                <a:solidFill>
                  <a:srgbClr val="FF0000"/>
                </a:solidFill>
              </a:rPr>
              <a:t>이름</a:t>
            </a:r>
            <a:r>
              <a:rPr lang="en-US" altLang="ko-KR" sz="1100" b="1" spc="-150" dirty="0" smtClean="0">
                <a:solidFill>
                  <a:srgbClr val="FF0000"/>
                </a:solidFill>
              </a:rPr>
              <a:t>_</a:t>
            </a:r>
            <a:r>
              <a:rPr lang="ko-KR" altLang="en-US" sz="1100" b="1" spc="-150" dirty="0" smtClean="0">
                <a:solidFill>
                  <a:srgbClr val="FF0000"/>
                </a:solidFill>
              </a:rPr>
              <a:t>소속</a:t>
            </a:r>
            <a:r>
              <a:rPr lang="en-US" altLang="ko-KR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”</a:t>
            </a:r>
            <a:r>
              <a:rPr lang="ko-KR" altLang="en-US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순으로 작성해주시기 바랍니다</a:t>
            </a:r>
            <a:r>
              <a:rPr lang="en-US" altLang="ko-KR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en-US" altLang="ko-KR" sz="1100" spc="-150" dirty="0" smtClean="0">
                <a:solidFill>
                  <a:prstClr val="black"/>
                </a:solidFill>
              </a:rPr>
              <a:t>.</a:t>
            </a:r>
            <a:endParaRPr lang="ko-KR" altLang="en-US" sz="1100" spc="-150" dirty="0">
              <a:solidFill>
                <a:prstClr val="black"/>
              </a:solidFill>
            </a:endParaRPr>
          </a:p>
          <a:p>
            <a:r>
              <a:rPr lang="ko-KR" altLang="en-US" sz="1100" b="1" spc="-1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*</a:t>
            </a:r>
            <a:r>
              <a:rPr lang="ko-KR" altLang="en-US" sz="1100" spc="-150" dirty="0" smtClean="0">
                <a:solidFill>
                  <a:prstClr val="black"/>
                </a:solidFill>
              </a:rPr>
              <a:t> 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신청날짜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: 6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월 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29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일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(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월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) 09:00 ~ 7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월 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1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일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(</a:t>
            </a:r>
            <a:r>
              <a:rPr lang="ko-KR" altLang="en-US" sz="1100" b="1" u="sng" spc="-150" dirty="0" smtClean="0">
                <a:solidFill>
                  <a:srgbClr val="FF0000"/>
                </a:solidFill>
              </a:rPr>
              <a:t>수</a:t>
            </a:r>
            <a:r>
              <a:rPr lang="en-US" altLang="ko-KR" sz="1100" b="1" u="sng" spc="-150" dirty="0" smtClean="0">
                <a:solidFill>
                  <a:srgbClr val="FF0000"/>
                </a:solidFill>
              </a:rPr>
              <a:t>) 17:00</a:t>
            </a:r>
            <a:r>
              <a:rPr lang="en-US" altLang="ko-KR" sz="1100" u="sng" spc="-150" dirty="0" smtClean="0">
                <a:solidFill>
                  <a:srgbClr val="0000FF"/>
                </a:solidFill>
              </a:rPr>
              <a:t>, </a:t>
            </a:r>
            <a:r>
              <a:rPr lang="ko-KR" altLang="en-US" sz="1100" u="sng" spc="-150" dirty="0" smtClean="0">
                <a:solidFill>
                  <a:srgbClr val="0000FF"/>
                </a:solidFill>
              </a:rPr>
              <a:t>예약메일 발송 등으로 인한 오류는 책임지지 않음</a:t>
            </a:r>
            <a:r>
              <a:rPr lang="en-US" altLang="ko-KR" sz="1100" u="sng" spc="-150" dirty="0" smtClean="0">
                <a:solidFill>
                  <a:srgbClr val="0000FF"/>
                </a:solidFill>
              </a:rPr>
              <a:t>.</a:t>
            </a:r>
            <a:endParaRPr lang="ko-KR" altLang="en-US" sz="1100" u="sng" spc="-15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</TotalTime>
  <Words>1316</Words>
  <Application>Microsoft Office PowerPoint</Application>
  <PresentationFormat>A4 용지(210x297mm)</PresentationFormat>
  <Paragraphs>238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Hyun-chul Kang</dc:creator>
  <cp:lastModifiedBy>earthsys</cp:lastModifiedBy>
  <cp:revision>211</cp:revision>
  <cp:lastPrinted>2015-03-23T02:36:21Z</cp:lastPrinted>
  <dcterms:created xsi:type="dcterms:W3CDTF">2011-12-07T08:24:08Z</dcterms:created>
  <dcterms:modified xsi:type="dcterms:W3CDTF">2015-06-22T05:16:23Z</dcterms:modified>
</cp:coreProperties>
</file>